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931" r:id="rId4"/>
  </p:sldMasterIdLst>
  <p:notesMasterIdLst>
    <p:notesMasterId r:id="rId44"/>
  </p:notesMasterIdLst>
  <p:sldIdLst>
    <p:sldId id="2561" r:id="rId5"/>
    <p:sldId id="2604" r:id="rId6"/>
    <p:sldId id="2590" r:id="rId7"/>
    <p:sldId id="2563" r:id="rId8"/>
    <p:sldId id="2606" r:id="rId9"/>
    <p:sldId id="2592" r:id="rId10"/>
    <p:sldId id="2564" r:id="rId11"/>
    <p:sldId id="2593" r:id="rId12"/>
    <p:sldId id="2594" r:id="rId13"/>
    <p:sldId id="2591" r:id="rId14"/>
    <p:sldId id="2589" r:id="rId15"/>
    <p:sldId id="2596" r:id="rId16"/>
    <p:sldId id="2598" r:id="rId17"/>
    <p:sldId id="2573" r:id="rId18"/>
    <p:sldId id="2575" r:id="rId19"/>
    <p:sldId id="2576" r:id="rId20"/>
    <p:sldId id="2581" r:id="rId21"/>
    <p:sldId id="2586" r:id="rId22"/>
    <p:sldId id="2577" r:id="rId23"/>
    <p:sldId id="2580" r:id="rId24"/>
    <p:sldId id="2579" r:id="rId25"/>
    <p:sldId id="2574" r:id="rId26"/>
    <p:sldId id="2582" r:id="rId27"/>
    <p:sldId id="2587" r:id="rId28"/>
    <p:sldId id="2584" r:id="rId29"/>
    <p:sldId id="2599" r:id="rId30"/>
    <p:sldId id="2566" r:id="rId31"/>
    <p:sldId id="2600" r:id="rId32"/>
    <p:sldId id="2567" r:id="rId33"/>
    <p:sldId id="2601" r:id="rId34"/>
    <p:sldId id="2568" r:id="rId35"/>
    <p:sldId id="2602" r:id="rId36"/>
    <p:sldId id="2569" r:id="rId37"/>
    <p:sldId id="2570" r:id="rId38"/>
    <p:sldId id="2571" r:id="rId39"/>
    <p:sldId id="2588" r:id="rId40"/>
    <p:sldId id="2572" r:id="rId41"/>
    <p:sldId id="2605" r:id="rId42"/>
    <p:sldId id="2603" r:id="rId43"/>
  </p:sldIdLst>
  <p:sldSz cx="12192000" cy="6858000"/>
  <p:notesSz cx="6950075" cy="9236075"/>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Summary of the Mobile Home Park MOU for Residents" id="{41FAF22F-F65B-4DCF-85AD-4D954052B2D6}">
          <p14:sldIdLst>
            <p14:sldId id="2561"/>
          </p14:sldIdLst>
        </p14:section>
        <p14:section name="Summary of the Mobile Home Park MOU" id="{020B0E54-23EE-43DA-B8B4-ED240425FDD5}">
          <p14:sldIdLst>
            <p14:sldId id="2604"/>
            <p14:sldId id="2590"/>
            <p14:sldId id="2563"/>
            <p14:sldId id="2606"/>
            <p14:sldId id="2592"/>
            <p14:sldId id="2564"/>
            <p14:sldId id="2593"/>
            <p14:sldId id="2594"/>
            <p14:sldId id="2591"/>
            <p14:sldId id="2589"/>
            <p14:sldId id="2596"/>
            <p14:sldId id="2598"/>
            <p14:sldId id="2573"/>
            <p14:sldId id="2575"/>
            <p14:sldId id="2576"/>
            <p14:sldId id="2581"/>
            <p14:sldId id="2586"/>
            <p14:sldId id="2577"/>
            <p14:sldId id="2580"/>
            <p14:sldId id="2579"/>
            <p14:sldId id="2574"/>
            <p14:sldId id="2582"/>
            <p14:sldId id="2587"/>
            <p14:sldId id="2584"/>
            <p14:sldId id="2599"/>
            <p14:sldId id="2566"/>
            <p14:sldId id="2600"/>
            <p14:sldId id="2567"/>
            <p14:sldId id="2601"/>
            <p14:sldId id="2568"/>
            <p14:sldId id="2602"/>
            <p14:sldId id="2569"/>
            <p14:sldId id="2570"/>
            <p14:sldId id="2571"/>
            <p14:sldId id="2588"/>
            <p14:sldId id="2572"/>
            <p14:sldId id="2605"/>
            <p14:sldId id="2603"/>
          </p14:sldIdLst>
        </p14:section>
      </p14:sectionLst>
    </p:ex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58594219-47F0-FC7B-5247-2520435F0081}" name="Grissel Chavez" initials="GC" userId="S::gchavez@paramountcity.gov::8600373d-e5e8-40fb-9ed8-f7d938d371c7" providerId="AD"/>
  <p188:author id="{806BBE2B-1C4F-B7DF-F7D7-A1A67EDF9442}" name="John Moreno" initials="JM" userId="S::JMoreno@paramountcity.gov::46364650-1d56-4ea4-b5d9-e1406b3b0a7f"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Amy Greyson" initials="AG" lastIdx="3" clrIdx="0">
    <p:extLst>
      <p:ext uri="{19B8F6BF-5375-455C-9EA6-DF929625EA0E}">
        <p15:presenceInfo xmlns:p15="http://schemas.microsoft.com/office/powerpoint/2012/main" userId="Amy Greyson"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15DFC6-C27A-4318-B5E3-1AC5ED8B68D8}" v="29" dt="2026-08-18T22:48:19.834"/>
    <p1510:client id="{9AD4882A-40F2-4211-9E4F-C1AB8234EFA4}" v="9" dt="2026-08-18T20:04:59.108"/>
    <p1510:client id="{DFC72363-A5C5-467F-BB5C-FA583545E217}" v="363" dt="2026-08-17T23:25:15.21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00" autoAdjust="0"/>
  </p:normalViewPr>
  <p:slideViewPr>
    <p:cSldViewPr snapToGrid="0">
      <p:cViewPr varScale="1">
        <p:scale>
          <a:sx n="59" d="100"/>
          <a:sy n="59" d="100"/>
        </p:scale>
        <p:origin x="940" y="56"/>
      </p:cViewPr>
      <p:guideLst/>
    </p:cSldViewPr>
  </p:slideViewPr>
  <p:notesTextViewPr>
    <p:cViewPr>
      <p:scale>
        <a:sx n="1" d="1"/>
        <a:sy n="1" d="1"/>
      </p:scale>
      <p:origin x="0" y="0"/>
    </p:cViewPr>
  </p:notesTextViewPr>
  <p:notesViewPr>
    <p:cSldViewPr snapToGrid="0">
      <p:cViewPr>
        <p:scale>
          <a:sx n="1" d="2"/>
          <a:sy n="1" d="2"/>
        </p:scale>
        <p:origin x="0" y="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viewProps" Target="viewProps.xml"/><Relationship Id="rId50"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commentAuthors" Target="commen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theme" Target="theme/theme1.xml"/><Relationship Id="rId8" Type="http://schemas.openxmlformats.org/officeDocument/2006/relationships/slide" Target="slides/slide4.xml"/><Relationship Id="rId51"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presProps" Target="presProps.xml"/><Relationship Id="rId20" Type="http://schemas.openxmlformats.org/officeDocument/2006/relationships/slide" Target="slides/slide16.xml"/><Relationship Id="rId41" Type="http://schemas.openxmlformats.org/officeDocument/2006/relationships/slide" Target="slides/slide37.xml"/><Relationship Id="rId1" Type="http://schemas.openxmlformats.org/officeDocument/2006/relationships/customXml" Target="../customXml/item1.xml"/><Relationship Id="rId6" Type="http://schemas.openxmlformats.org/officeDocument/2006/relationships/slide" Target="slides/slide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011699" cy="463408"/>
          </a:xfrm>
          <a:prstGeom prst="rect">
            <a:avLst/>
          </a:prstGeom>
        </p:spPr>
        <p:txBody>
          <a:bodyPr vert="horz" lIns="92485" tIns="46242" rIns="92485" bIns="46242" rtlCol="0"/>
          <a:lstStyle>
            <a:lvl1pPr algn="l">
              <a:defRPr sz="1200"/>
            </a:lvl1pPr>
          </a:lstStyle>
          <a:p>
            <a:endParaRPr lang="en-US"/>
          </a:p>
        </p:txBody>
      </p:sp>
      <p:sp>
        <p:nvSpPr>
          <p:cNvPr id="3" name="Date Placeholder 2"/>
          <p:cNvSpPr>
            <a:spLocks noGrp="1"/>
          </p:cNvSpPr>
          <p:nvPr>
            <p:ph type="dt" idx="1"/>
          </p:nvPr>
        </p:nvSpPr>
        <p:spPr>
          <a:xfrm>
            <a:off x="3936770" y="1"/>
            <a:ext cx="3011699" cy="463408"/>
          </a:xfrm>
          <a:prstGeom prst="rect">
            <a:avLst/>
          </a:prstGeom>
        </p:spPr>
        <p:txBody>
          <a:bodyPr vert="horz" lIns="92485" tIns="46242" rIns="92485" bIns="46242" rtlCol="0"/>
          <a:lstStyle>
            <a:lvl1pPr algn="r">
              <a:defRPr sz="1200"/>
            </a:lvl1pPr>
          </a:lstStyle>
          <a:p>
            <a:fld id="{030B4086-3E89-41D8-A520-5D722E37820C}" type="datetimeFigureOut">
              <a:rPr lang="en-US" smtClean="0"/>
              <a:t>8/18/2026</a:t>
            </a:fld>
            <a:endParaRPr lang="en-US"/>
          </a:p>
        </p:txBody>
      </p:sp>
      <p:sp>
        <p:nvSpPr>
          <p:cNvPr id="4" name="Slide Image Placeholder 3"/>
          <p:cNvSpPr>
            <a:spLocks noGrp="1" noRot="1" noChangeAspect="1"/>
          </p:cNvSpPr>
          <p:nvPr>
            <p:ph type="sldImg" idx="2"/>
          </p:nvPr>
        </p:nvSpPr>
        <p:spPr>
          <a:xfrm>
            <a:off x="704850" y="1154113"/>
            <a:ext cx="5540375" cy="3117850"/>
          </a:xfrm>
          <a:prstGeom prst="rect">
            <a:avLst/>
          </a:prstGeom>
          <a:noFill/>
          <a:ln w="12700">
            <a:solidFill>
              <a:prstClr val="black"/>
            </a:solidFill>
          </a:ln>
        </p:spPr>
        <p:txBody>
          <a:bodyPr vert="horz" lIns="92485" tIns="46242" rIns="92485" bIns="46242" rtlCol="0" anchor="ctr"/>
          <a:lstStyle/>
          <a:p>
            <a:endParaRPr lang="en-US"/>
          </a:p>
        </p:txBody>
      </p:sp>
      <p:sp>
        <p:nvSpPr>
          <p:cNvPr id="5" name="Notes Placeholder 4"/>
          <p:cNvSpPr>
            <a:spLocks noGrp="1"/>
          </p:cNvSpPr>
          <p:nvPr>
            <p:ph type="body" sz="quarter" idx="3"/>
          </p:nvPr>
        </p:nvSpPr>
        <p:spPr>
          <a:xfrm>
            <a:off x="695008" y="4444863"/>
            <a:ext cx="5560060" cy="3636705"/>
          </a:xfrm>
          <a:prstGeom prst="rect">
            <a:avLst/>
          </a:prstGeom>
        </p:spPr>
        <p:txBody>
          <a:bodyPr vert="horz" lIns="92485" tIns="46242" rIns="92485" bIns="46242"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2671"/>
            <a:ext cx="3011699" cy="463407"/>
          </a:xfrm>
          <a:prstGeom prst="rect">
            <a:avLst/>
          </a:prstGeom>
        </p:spPr>
        <p:txBody>
          <a:bodyPr vert="horz" lIns="92485" tIns="46242" rIns="92485" bIns="46242" rtlCol="0" anchor="b"/>
          <a:lstStyle>
            <a:lvl1pPr algn="l">
              <a:defRPr sz="1200"/>
            </a:lvl1pPr>
          </a:lstStyle>
          <a:p>
            <a:endParaRPr lang="en-US"/>
          </a:p>
        </p:txBody>
      </p:sp>
      <p:sp>
        <p:nvSpPr>
          <p:cNvPr id="7" name="Slide Number Placeholder 6"/>
          <p:cNvSpPr>
            <a:spLocks noGrp="1"/>
          </p:cNvSpPr>
          <p:nvPr>
            <p:ph type="sldNum" sz="quarter" idx="5"/>
          </p:nvPr>
        </p:nvSpPr>
        <p:spPr>
          <a:xfrm>
            <a:off x="3936770" y="8772671"/>
            <a:ext cx="3011699" cy="463407"/>
          </a:xfrm>
          <a:prstGeom prst="rect">
            <a:avLst/>
          </a:prstGeom>
        </p:spPr>
        <p:txBody>
          <a:bodyPr vert="horz" lIns="92485" tIns="46242" rIns="92485" bIns="46242" rtlCol="0" anchor="b"/>
          <a:lstStyle>
            <a:lvl1pPr algn="r">
              <a:defRPr sz="1200"/>
            </a:lvl1pPr>
          </a:lstStyle>
          <a:p>
            <a:fld id="{0F251772-98BB-4C73-B88C-08B2974A7483}" type="slidenum">
              <a:rPr lang="en-US" smtClean="0"/>
              <a:t>‹#›</a:t>
            </a:fld>
            <a:endParaRPr lang="en-US"/>
          </a:p>
        </p:txBody>
      </p:sp>
    </p:spTree>
    <p:extLst>
      <p:ext uri="{BB962C8B-B14F-4D97-AF65-F5344CB8AC3E}">
        <p14:creationId xmlns:p14="http://schemas.microsoft.com/office/powerpoint/2010/main" val="249301898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AI-generated content may be incorrect.</a:t>
            </a:r>
          </a:p>
          <a:p>
            <a:endParaRPr lang="en-US"/>
          </a:p>
          <a:p>
            <a:r>
              <a:rPr lang="en-US"/>
              <a:t>---</a:t>
            </a:r>
          </a:p>
          <a:p>
            <a:endParaRPr lang="en-US"/>
          </a:p>
          <a:p>
            <a:endParaRPr lang="en-US"/>
          </a:p>
          <a:p>
            <a:endParaRPr lang="en-US"/>
          </a:p>
        </p:txBody>
      </p:sp>
      <p:sp>
        <p:nvSpPr>
          <p:cNvPr id="4" name="Slide Number Placeholder 3"/>
          <p:cNvSpPr>
            <a:spLocks noGrp="1"/>
          </p:cNvSpPr>
          <p:nvPr>
            <p:ph type="sldNum" sz="quarter" idx="5"/>
          </p:nvPr>
        </p:nvSpPr>
        <p:spPr/>
        <p:txBody>
          <a:bodyPr/>
          <a:lstStyle/>
          <a:p>
            <a:fld id="{0F251772-98BB-4C73-B88C-08B2974A7483}" type="slidenum">
              <a:rPr lang="en-US" smtClean="0"/>
              <a:t>1</a:t>
            </a:fld>
            <a:endParaRPr lang="en-US"/>
          </a:p>
        </p:txBody>
      </p:sp>
    </p:spTree>
    <p:extLst>
      <p:ext uri="{BB962C8B-B14F-4D97-AF65-F5344CB8AC3E}">
        <p14:creationId xmlns:p14="http://schemas.microsoft.com/office/powerpoint/2010/main" val="409409871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2AE636-9C3E-D101-C545-668265C946C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839CD4E-AD1A-CB82-91A1-8DE0BC8C72D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B3FC469-6E6B-0287-60E9-D386368C6907}"/>
              </a:ext>
            </a:extLst>
          </p:cNvPr>
          <p:cNvSpPr>
            <a:spLocks noGrp="1"/>
          </p:cNvSpPr>
          <p:nvPr>
            <p:ph type="body" idx="1"/>
          </p:nvPr>
        </p:nvSpPr>
        <p:spPr/>
        <p:txBody>
          <a:bodyPr/>
          <a:lstStyle/>
          <a:p>
            <a:endParaRPr lang="en-US"/>
          </a:p>
          <a:p>
            <a:r>
              <a:rPr lang="en-US"/>
              <a:t>---</a:t>
            </a:r>
          </a:p>
          <a:p>
            <a:r>
              <a:rPr lang="en-US"/>
              <a:t>This slide references information from the following file: https://paramountcity1957-my.sharepoint.com/personal/gchavez_paramountcity_gov/_layouts/15/Doc.aspx?sourcedoc=%7BA2747475-DE21-40D4-92A4-F8AD9AA7D2B5%7D&amp;file=SUMMARY%20OF%20MOU-%20residents%20-%20english%20-spanish.docx&amp;action=default&amp;mobileredirect=true</a:t>
            </a:r>
          </a:p>
          <a:p>
            <a:endParaRPr lang="en-US"/>
          </a:p>
          <a:p>
            <a:endParaRPr lang="en-US"/>
          </a:p>
          <a:p>
            <a:r>
              <a:rPr lang="en-US"/>
              <a:t>The purpose of the Memorandum of Understanding (MOU) is to establish a fair and transparent framework for mobile home park operations within the City of Paramount. It aims to protect mobile home residents from unreasonable rent increases by establishing clear limitations and procedures for rent adjustments. The MOU ensures that park owners receive a reasonable return on investment, enabling maintenance and improvements that support long-term habitability. It also establishes communication channels so that residents and park owners can openly address concerns. Additionally, the MOU formalizes processes related to park improvements, cost passthroughs, and billing transparency, creating predictable and equitable standards for all parties. By setting rules for resident voting on certain improvement projects, outlining requirements for documentation, and providing pathways for dispute resolution, the MOU is designed to promote fairness and stability in mobile home communities. Ultimately, the agreement fosters collaboration and accountability between residents, park management, and the City, ensuring that all stakeholders understand their rights and responsibilities and can work together to maintain a healthy and transparent housing environment.</a:t>
            </a:r>
          </a:p>
          <a:p>
            <a:endParaRPr lang="en-US"/>
          </a:p>
          <a:p>
            <a:endParaRPr lang="en-US"/>
          </a:p>
        </p:txBody>
      </p:sp>
      <p:sp>
        <p:nvSpPr>
          <p:cNvPr id="4" name="Slide Number Placeholder 3">
            <a:extLst>
              <a:ext uri="{FF2B5EF4-FFF2-40B4-BE49-F238E27FC236}">
                <a16:creationId xmlns:a16="http://schemas.microsoft.com/office/drawing/2014/main" id="{4469BD79-0C54-DE7B-7374-E4353956382A}"/>
              </a:ext>
            </a:extLst>
          </p:cNvPr>
          <p:cNvSpPr>
            <a:spLocks noGrp="1"/>
          </p:cNvSpPr>
          <p:nvPr>
            <p:ph type="sldNum" sz="quarter" idx="5"/>
          </p:nvPr>
        </p:nvSpPr>
        <p:spPr/>
        <p:txBody>
          <a:bodyPr/>
          <a:lstStyle/>
          <a:p>
            <a:fld id="{0F251772-98BB-4C73-B88C-08B2974A7483}" type="slidenum">
              <a:rPr lang="en-US" smtClean="0"/>
              <a:t>3</a:t>
            </a:fld>
            <a:endParaRPr lang="en-US"/>
          </a:p>
        </p:txBody>
      </p:sp>
    </p:spTree>
    <p:extLst>
      <p:ext uri="{BB962C8B-B14F-4D97-AF65-F5344CB8AC3E}">
        <p14:creationId xmlns:p14="http://schemas.microsoft.com/office/powerpoint/2010/main" val="13505746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t>
            </a:r>
          </a:p>
          <a:p>
            <a:r>
              <a:rPr lang="en-US"/>
              <a:t>This slide references information from the following file: https://paramountcity1957-my.sharepoint.com/personal/gchavez_paramountcity_gov/_layouts/15/Doc.aspx?sourcedoc=%7BA2747475-DE21-40D4-92A4-F8AD9AA7D2B5%7D&amp;file=SUMMARY%20OF%20MOU-%20residents%20-%20english%20-spanish.docx&amp;action=default&amp;mobileredirect=true</a:t>
            </a:r>
          </a:p>
          <a:p>
            <a:endParaRPr lang="en-US"/>
          </a:p>
          <a:p>
            <a:endParaRPr lang="en-US"/>
          </a:p>
          <a:p>
            <a:r>
              <a:rPr lang="en-US"/>
              <a:t>The purpose of the Memorandum of Understanding (MOU) is to establish a fair and transparent framework for mobile home park operations within the City of Paramount. It aims to protect mobile home residents from unreasonable rent increases by establishing clear limitations and procedures for rent adjustments. The MOU ensures that park owners receive a reasonable return on investment, enabling maintenance and improvements that support long-term habitability. It also establishes communication channels so that residents and park owners can openly address concerns. Additionally, the MOU formalizes processes related to park improvements, cost passthroughs, and billing transparency, creating predictable and equitable standards for all parties. By setting rules for resident voting on certain improvement projects, outlining requirements for documentation, and providing pathways for dispute resolution, the MOU is designed to promote fairness and stability in mobile home communities. Ultimately, the agreement fosters collaboration and accountability between residents, park management, and the City, ensuring that all stakeholders understand their rights and responsibilities and can work together to maintain a healthy and transparent housing environment.</a:t>
            </a:r>
          </a:p>
          <a:p>
            <a:endParaRPr lang="en-US"/>
          </a:p>
          <a:p>
            <a:endParaRPr lang="en-US"/>
          </a:p>
        </p:txBody>
      </p:sp>
      <p:sp>
        <p:nvSpPr>
          <p:cNvPr id="4" name="Slide Number Placeholder 3"/>
          <p:cNvSpPr>
            <a:spLocks noGrp="1"/>
          </p:cNvSpPr>
          <p:nvPr>
            <p:ph type="sldNum" sz="quarter" idx="5"/>
          </p:nvPr>
        </p:nvSpPr>
        <p:spPr/>
        <p:txBody>
          <a:bodyPr/>
          <a:lstStyle/>
          <a:p>
            <a:fld id="{0F251772-98BB-4C73-B88C-08B2974A7483}" type="slidenum">
              <a:rPr lang="en-US" smtClean="0"/>
              <a:t>4</a:t>
            </a:fld>
            <a:endParaRPr lang="en-US"/>
          </a:p>
        </p:txBody>
      </p:sp>
    </p:spTree>
    <p:extLst>
      <p:ext uri="{BB962C8B-B14F-4D97-AF65-F5344CB8AC3E}">
        <p14:creationId xmlns:p14="http://schemas.microsoft.com/office/powerpoint/2010/main" val="363062197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t>
            </a:r>
          </a:p>
          <a:p>
            <a:r>
              <a:rPr lang="en-US"/>
              <a:t>This slide references information from the following file: https://paramountcity1957-my.sharepoint.com/personal/gchavez_paramountcity_gov/_layouts/15/Doc.aspx?sourcedoc=%7BA2747475-DE21-40D4-92A4-F8AD9AA7D2B5%7D&amp;file=SUMMARY%20OF%20MOU-%20residents%20-%20english%20-spanish.docx&amp;action=default&amp;mobileredirect=true</a:t>
            </a:r>
          </a:p>
          <a:p>
            <a:endParaRPr lang="en-US"/>
          </a:p>
          <a:p>
            <a:endParaRPr lang="en-US"/>
          </a:p>
          <a:p>
            <a:r>
              <a:rPr lang="en-US"/>
              <a:t>The MOU establishes clear limitations on how and when rent may be increased to safeguard residents from unreasonable annual adjustments. Under the agreement, rent may only increase once per year and the maximum annual rent increase is capped at 3 percent. This structure prevents sudden or unpredictable changes to housing costs. Vacancy adjustments are permitted only under specific conditions, such as when a home is sold or destroyed. In such cases, the park owner may set rent at market rate for the new resident, after which the 3 percent cap applies again. However, the MOU prohibits vacancy increases when residents transfer ownership within a family or move their home within the same park, ensuring continuity and preventing exploitation of internal household changes. Temporary removals of homes for improvements also cannot trigger vacancy increases. These rules provide strong tenant protections while enabling park owners to maintain operational flexibility. The section outlines precise definitions and protections intended to eliminate ambiguity and keep rent practices fair and consistent.</a:t>
            </a:r>
          </a:p>
          <a:p>
            <a:endParaRPr lang="en-US"/>
          </a:p>
          <a:p>
            <a:endParaRPr lang="en-US"/>
          </a:p>
        </p:txBody>
      </p:sp>
      <p:sp>
        <p:nvSpPr>
          <p:cNvPr id="4" name="Slide Number Placeholder 3"/>
          <p:cNvSpPr>
            <a:spLocks noGrp="1"/>
          </p:cNvSpPr>
          <p:nvPr>
            <p:ph type="sldNum" sz="quarter" idx="5"/>
          </p:nvPr>
        </p:nvSpPr>
        <p:spPr/>
        <p:txBody>
          <a:bodyPr/>
          <a:lstStyle/>
          <a:p>
            <a:fld id="{0F251772-98BB-4C73-B88C-08B2974A7483}" type="slidenum">
              <a:rPr lang="en-US" smtClean="0"/>
              <a:t>7</a:t>
            </a:fld>
            <a:endParaRPr lang="en-US"/>
          </a:p>
        </p:txBody>
      </p:sp>
    </p:spTree>
    <p:extLst>
      <p:ext uri="{BB962C8B-B14F-4D97-AF65-F5344CB8AC3E}">
        <p14:creationId xmlns:p14="http://schemas.microsoft.com/office/powerpoint/2010/main" val="2326278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t>
            </a:r>
          </a:p>
          <a:p>
            <a:r>
              <a:rPr lang="en-US"/>
              <a:t>This slide references information from the following file: https://paramountcity1957-my.sharepoint.com/personal/gchavez_paramountcity_gov/_layouts/15/Doc.aspx?sourcedoc=%7BA2747475-DE21-40D4-92A4-F8AD9AA7D2B5%7D&amp;file=SUMMARY%20OF%20MOU-%20residents%20-%20english%20-spanish.docx&amp;action=default&amp;mobileredirect=true</a:t>
            </a:r>
          </a:p>
          <a:p>
            <a:endParaRPr lang="en-US"/>
          </a:p>
          <a:p>
            <a:endParaRPr lang="en-US"/>
          </a:p>
          <a:p>
            <a:r>
              <a:rPr lang="en-US"/>
              <a:t>When a mobile home park is sold, property taxes may increase for the new owner. The MOU allows park owners to pass through only the portion of these property tax increases that exceeds 2 percent over the prior fiscal year’s taxes under the previous owner. These passthroughs must be evenly amortized over five years, distributing the financial impact fairly across residents. Importantly, the property tax passthrough does not count toward the 4 percent passthrough cap applicable to capital improvement charges, nor does it factor into rent increase calculations, meaning it remains separate from base rent and the annual 3 percent rent cap. By structuring the passthrough in this way, the MOU ensures transparency, prevents sudden and unpredictable rent changes due to property transfers, and protects residents from bearing disproportionate costs while still allowing park owners to responsibly manage increased tax obligations resulting from a sale.</a:t>
            </a:r>
          </a:p>
          <a:p>
            <a:endParaRPr lang="en-US"/>
          </a:p>
          <a:p>
            <a:endParaRPr lang="en-US"/>
          </a:p>
        </p:txBody>
      </p:sp>
      <p:sp>
        <p:nvSpPr>
          <p:cNvPr id="4" name="Slide Number Placeholder 3"/>
          <p:cNvSpPr>
            <a:spLocks noGrp="1"/>
          </p:cNvSpPr>
          <p:nvPr>
            <p:ph type="sldNum" sz="quarter" idx="5"/>
          </p:nvPr>
        </p:nvSpPr>
        <p:spPr/>
        <p:txBody>
          <a:bodyPr/>
          <a:lstStyle/>
          <a:p>
            <a:fld id="{0F251772-98BB-4C73-B88C-08B2974A7483}" type="slidenum">
              <a:rPr lang="en-US" smtClean="0"/>
              <a:t>27</a:t>
            </a:fld>
            <a:endParaRPr lang="en-US"/>
          </a:p>
        </p:txBody>
      </p:sp>
    </p:spTree>
    <p:extLst>
      <p:ext uri="{BB962C8B-B14F-4D97-AF65-F5344CB8AC3E}">
        <p14:creationId xmlns:p14="http://schemas.microsoft.com/office/powerpoint/2010/main" val="2443381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t>
            </a:r>
          </a:p>
          <a:p>
            <a:r>
              <a:rPr lang="en-US"/>
              <a:t>This slide references information from the following file: https://paramountcity1957-my.sharepoint.com/personal/gchavez_paramountcity_gov/_layouts/15/Doc.aspx?sourcedoc=%7BA2747475-DE21-40D4-92A4-F8AD9AA7D2B5%7D&amp;file=SUMMARY%20OF%20MOU-%20residents%20-%20english%20-spanish.docx&amp;action=default&amp;mobileredirect=true</a:t>
            </a:r>
          </a:p>
          <a:p>
            <a:endParaRPr lang="en-US"/>
          </a:p>
          <a:p>
            <a:endParaRPr lang="en-US"/>
          </a:p>
          <a:p>
            <a:r>
              <a:rPr lang="en-US"/>
              <a:t>The MOU requires park owners to maintain clear, detailed, and transparent billing practices to ensure residents understand their monthly charges. Each monthly rent statement must include separate line items for base rent, annual rent increases with effective dates, all passthrough charges, and their associated project details. Passthrough listings must include project purpose, total cost, start and end dates, and amortization schedules. Additional pre-MOU passthroughs or state-authorized fees must also be clearly displayed. This level of transparency helps residents track changes, verify compliance with MOU rules, and avoid unexpected charges. When amortization periods end, the owner must remove the corresponding charges from billing immediately. These requirements provide clarity, prevent billing disputes, and foster trust between residents and park management. In addition, they support the enforcement provisions of the MOU by documenting compliance and offering residents a clear record of cost allocations and project histories.</a:t>
            </a:r>
          </a:p>
          <a:p>
            <a:endParaRPr lang="en-US"/>
          </a:p>
          <a:p>
            <a:endParaRPr lang="en-US"/>
          </a:p>
        </p:txBody>
      </p:sp>
      <p:sp>
        <p:nvSpPr>
          <p:cNvPr id="4" name="Slide Number Placeholder 3"/>
          <p:cNvSpPr>
            <a:spLocks noGrp="1"/>
          </p:cNvSpPr>
          <p:nvPr>
            <p:ph type="sldNum" sz="quarter" idx="5"/>
          </p:nvPr>
        </p:nvSpPr>
        <p:spPr/>
        <p:txBody>
          <a:bodyPr/>
          <a:lstStyle/>
          <a:p>
            <a:fld id="{0F251772-98BB-4C73-B88C-08B2974A7483}" type="slidenum">
              <a:rPr lang="en-US" smtClean="0"/>
              <a:t>29</a:t>
            </a:fld>
            <a:endParaRPr lang="en-US"/>
          </a:p>
        </p:txBody>
      </p:sp>
    </p:spTree>
    <p:extLst>
      <p:ext uri="{BB962C8B-B14F-4D97-AF65-F5344CB8AC3E}">
        <p14:creationId xmlns:p14="http://schemas.microsoft.com/office/powerpoint/2010/main" val="258726874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t>
            </a:r>
          </a:p>
          <a:p>
            <a:r>
              <a:rPr lang="en-US"/>
              <a:t>This slide references information from the following file: https://paramountcity1957-my.sharepoint.com/personal/gchavez_paramountcity_gov/_layouts/15/Doc.aspx?sourcedoc=%7BA2747475-DE21-40D4-92A4-F8AD9AA7D2B5%7D&amp;file=SUMMARY%20OF%20MOU-%20residents%20-%20english%20-spanish.docx&amp;action=default&amp;mobileredirect=true</a:t>
            </a:r>
          </a:p>
          <a:p>
            <a:endParaRPr lang="en-US"/>
          </a:p>
          <a:p>
            <a:endParaRPr lang="en-US"/>
          </a:p>
          <a:p>
            <a:r>
              <a:rPr lang="en-US"/>
              <a:t>The MOU establishes a mandatory Safety Net Program to support low-income residents who are most vulnerable to financial hardship. Eligible households must have an income less than or equal to twice the monthly rent and assets under $50,000, excluding their home, furnishings, and vehicles. The program ensures that rent does not exceed 33 percent of household income, with assistance capped at $150 per month. Residents must apply annually and have lived in the park for at least one year to qualify. This program provides significant financial support while helping maintain housing stability among long-term residents. By formally requiring park owners to administer this program, the MOU recognizes the financial challenges facing many mobile home households and ensures that rent increases, passthroughs, and other charges do not disproportionately burden those with limited incomes. It also reflects the City’s commitment to protecting its most vulnerable residents and preserving affordability in mobile home communities.</a:t>
            </a:r>
          </a:p>
          <a:p>
            <a:endParaRPr lang="en-US"/>
          </a:p>
          <a:p>
            <a:endParaRPr lang="en-US"/>
          </a:p>
        </p:txBody>
      </p:sp>
      <p:sp>
        <p:nvSpPr>
          <p:cNvPr id="4" name="Slide Number Placeholder 3"/>
          <p:cNvSpPr>
            <a:spLocks noGrp="1"/>
          </p:cNvSpPr>
          <p:nvPr>
            <p:ph type="sldNum" sz="quarter" idx="5"/>
          </p:nvPr>
        </p:nvSpPr>
        <p:spPr/>
        <p:txBody>
          <a:bodyPr/>
          <a:lstStyle/>
          <a:p>
            <a:fld id="{0F251772-98BB-4C73-B88C-08B2974A7483}" type="slidenum">
              <a:rPr lang="en-US" smtClean="0"/>
              <a:t>31</a:t>
            </a:fld>
            <a:endParaRPr lang="en-US"/>
          </a:p>
        </p:txBody>
      </p:sp>
    </p:spTree>
    <p:extLst>
      <p:ext uri="{BB962C8B-B14F-4D97-AF65-F5344CB8AC3E}">
        <p14:creationId xmlns:p14="http://schemas.microsoft.com/office/powerpoint/2010/main" val="654115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t>
            </a:r>
          </a:p>
          <a:p>
            <a:r>
              <a:rPr lang="en-US"/>
              <a:t>This slide references information from the following file: https://paramountcity1957-my.sharepoint.com/personal/gchavez_paramountcity_gov/_layouts/15/Doc.aspx?sourcedoc=%7BA2747475-DE21-40D4-92A4-F8AD9AA7D2B5%7D&amp;file=SUMMARY%20OF%20MOU-%20residents%20-%20english%20-spanish.docx&amp;action=default&amp;mobileredirect=true</a:t>
            </a:r>
          </a:p>
          <a:p>
            <a:endParaRPr lang="en-US"/>
          </a:p>
          <a:p>
            <a:endParaRPr lang="en-US"/>
          </a:p>
          <a:p>
            <a:r>
              <a:rPr lang="en-US"/>
              <a:t>The MOU outlines several administrative requirements to promote transparency and ensure that residents have access to essential information. Park owners must file both initial and annual rent schedules with the City, along with detailed rent rolls. They must also maintain up-to-date copies of the MOU, park rules, utility information, and required documents in the park office for resident review. Prospective residents must receive a summary of the MOU and may request a full copy. By mandating clear and accessible documentation, the MOU helps residents make informed decisions and ensures consistent oversight of rent practices. These requirements also support regulatory enforcement by providing the City with accurate and timely records. Residents benefit from understanding their rights and responsibilities and from having access to the historical context of rent charges and park operations. This foundation of easily accessible information promotes community trust and helps prevent disputes before they arise.</a:t>
            </a:r>
          </a:p>
          <a:p>
            <a:endParaRPr lang="en-US"/>
          </a:p>
          <a:p>
            <a:endParaRPr lang="en-US"/>
          </a:p>
        </p:txBody>
      </p:sp>
      <p:sp>
        <p:nvSpPr>
          <p:cNvPr id="4" name="Slide Number Placeholder 3"/>
          <p:cNvSpPr>
            <a:spLocks noGrp="1"/>
          </p:cNvSpPr>
          <p:nvPr>
            <p:ph type="sldNum" sz="quarter" idx="5"/>
          </p:nvPr>
        </p:nvSpPr>
        <p:spPr/>
        <p:txBody>
          <a:bodyPr/>
          <a:lstStyle/>
          <a:p>
            <a:fld id="{0F251772-98BB-4C73-B88C-08B2974A7483}" type="slidenum">
              <a:rPr lang="en-US" smtClean="0"/>
              <a:t>33</a:t>
            </a:fld>
            <a:endParaRPr lang="en-US"/>
          </a:p>
        </p:txBody>
      </p:sp>
    </p:spTree>
    <p:extLst>
      <p:ext uri="{BB962C8B-B14F-4D97-AF65-F5344CB8AC3E}">
        <p14:creationId xmlns:p14="http://schemas.microsoft.com/office/powerpoint/2010/main" val="11866194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t>
            </a:r>
          </a:p>
          <a:p>
            <a:r>
              <a:rPr lang="en-US"/>
              <a:t>This slide references information from the following file: https://paramountcity1957-my.sharepoint.com/personal/gchavez_paramountcity_gov/_layouts/15/Doc.aspx?sourcedoc=%7BA2747475-DE21-40D4-92A4-F8AD9AA7D2B5%7D&amp;file=SUMMARY%20OF%20MOU-%20residents%20-%20english%20-spanish.docx&amp;action=default&amp;mobileredirect=true</a:t>
            </a:r>
          </a:p>
          <a:p>
            <a:endParaRPr lang="en-US"/>
          </a:p>
          <a:p>
            <a:endParaRPr lang="en-US"/>
          </a:p>
          <a:p>
            <a:r>
              <a:rPr lang="en-US"/>
              <a:t>The MOU establishes structured communication channels aimed at improving relationships between residents and park management. Each park must form a Homeowner Oversight Board, which serves as a liaison between residents and management. Park owners must meet with this board upon reasonable notice, no more than once every 30 days. This requirement ensures that residents have a regular forum to raise concerns and engage in constructive dialogue with management. Individual residents may also meet privately with management to address personal issues. In addition, the MOU creates a Citywide Working Group consisting of residents, park owners, and City representatives. This group meets during the first year of the MOU’s implementation to discuss emerging issues and support successful rollout. The communication framework fosters long-term cooperation, helps mediate concerns before they escalate, and ensures that all voices are heard in ongoing park operations.</a:t>
            </a:r>
          </a:p>
          <a:p>
            <a:endParaRPr lang="en-US"/>
          </a:p>
          <a:p>
            <a:endParaRPr lang="en-US"/>
          </a:p>
        </p:txBody>
      </p:sp>
      <p:sp>
        <p:nvSpPr>
          <p:cNvPr id="4" name="Slide Number Placeholder 3"/>
          <p:cNvSpPr>
            <a:spLocks noGrp="1"/>
          </p:cNvSpPr>
          <p:nvPr>
            <p:ph type="sldNum" sz="quarter" idx="5"/>
          </p:nvPr>
        </p:nvSpPr>
        <p:spPr/>
        <p:txBody>
          <a:bodyPr/>
          <a:lstStyle/>
          <a:p>
            <a:fld id="{0F251772-98BB-4C73-B88C-08B2974A7483}" type="slidenum">
              <a:rPr lang="en-US" smtClean="0"/>
              <a:t>34</a:t>
            </a:fld>
            <a:endParaRPr lang="en-US"/>
          </a:p>
        </p:txBody>
      </p:sp>
    </p:spTree>
    <p:extLst>
      <p:ext uri="{BB962C8B-B14F-4D97-AF65-F5344CB8AC3E}">
        <p14:creationId xmlns:p14="http://schemas.microsoft.com/office/powerpoint/2010/main" val="362491593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t>
            </a:r>
          </a:p>
          <a:p>
            <a:r>
              <a:rPr lang="en-US"/>
              <a:t>This slide references information from the following file: https://paramountcity1957-my.sharepoint.com/personal/gchavez_paramountcity_gov/_layouts/15/Doc.aspx?sourcedoc=%7BA2747475-DE21-40D4-92A4-F8AD9AA7D2B5%7D&amp;file=SUMMARY%20OF%20MOU-%20residents%20-%20english%20-spanish.docx&amp;action=default&amp;mobileredirect=true</a:t>
            </a:r>
          </a:p>
          <a:p>
            <a:endParaRPr lang="en-US"/>
          </a:p>
          <a:p>
            <a:endParaRPr lang="en-US"/>
          </a:p>
          <a:p>
            <a:r>
              <a:rPr lang="en-US"/>
              <a:t>The MOU provides structured processes to resolve disputes fairly and efficiently. For property tax passthrough disagreements, residents may request mediation with the park owner. This allows both parties to discuss concerns informally and attempt resolution before escalating the matter. For disputes regarding capital improvement or replacement passthroughs, residents must file a formal protest with the City. If the City’s decision does not satisfy either party, the dispute may be appealed to binding arbitration, providing a neutral and enforceable resolution mechanism. These pathways create clear steps for residents to challenge charges they believe violate MOU guidelines, while also offering owners a structured process for resolving disagreements. The dispute resolution system aims to minimize conflict, reduce legal costs, and promote equitable outcomes grounded in the rules of the MOU.</a:t>
            </a:r>
          </a:p>
          <a:p>
            <a:endParaRPr lang="en-US"/>
          </a:p>
          <a:p>
            <a:endParaRPr lang="en-US"/>
          </a:p>
        </p:txBody>
      </p:sp>
      <p:sp>
        <p:nvSpPr>
          <p:cNvPr id="4" name="Slide Number Placeholder 3"/>
          <p:cNvSpPr>
            <a:spLocks noGrp="1"/>
          </p:cNvSpPr>
          <p:nvPr>
            <p:ph type="sldNum" sz="quarter" idx="5"/>
          </p:nvPr>
        </p:nvSpPr>
        <p:spPr/>
        <p:txBody>
          <a:bodyPr/>
          <a:lstStyle/>
          <a:p>
            <a:fld id="{0F251772-98BB-4C73-B88C-08B2974A7483}" type="slidenum">
              <a:rPr lang="en-US" smtClean="0"/>
              <a:t>35</a:t>
            </a:fld>
            <a:endParaRPr lang="en-US"/>
          </a:p>
        </p:txBody>
      </p:sp>
    </p:spTree>
    <p:extLst>
      <p:ext uri="{BB962C8B-B14F-4D97-AF65-F5344CB8AC3E}">
        <p14:creationId xmlns:p14="http://schemas.microsoft.com/office/powerpoint/2010/main" val="113576607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r>
              <a:rPr lang="en-US"/>
              <a:t>---</a:t>
            </a:r>
          </a:p>
          <a:p>
            <a:r>
              <a:rPr lang="en-US"/>
              <a:t>This slide references information from the following file: https://paramountcity1957-my.sharepoint.com/personal/gchavez_paramountcity_gov/_layouts/15/Doc.aspx?sourcedoc=%7BA2747475-DE21-40D4-92A4-F8AD9AA7D2B5%7D&amp;file=SUMMARY%20OF%20MOU-%20residents%20-%20english%20-spanish.docx&amp;action=default&amp;mobileredirect=true</a:t>
            </a:r>
          </a:p>
          <a:p>
            <a:endParaRPr lang="en-US"/>
          </a:p>
          <a:p>
            <a:endParaRPr lang="en-US"/>
          </a:p>
          <a:p>
            <a:r>
              <a:rPr lang="en-US"/>
              <a:t>The MOU grants both the City and residents enforcement authority to ensure proper compliance. The City may take legal or administrative action on behalf of residents if violations occur. Additionally, residents and the Homeowner Oversight Board may independently sue park owners for noncompliance. These enforcement tools ensure that the MOU’s rules are meaningful and backed by legal accountability. By empowering multiple parties to enforce its provisions, the MOU supports consistent adherence and discourages violations related to rent practices, passthrough procedures, documentation, and communication obligations. This framework builds trust in the MOU by guaranteeing that improper actions can be formally addressed, safeguarding resident rights and ensuring fair administration of mobile home park operations.</a:t>
            </a:r>
          </a:p>
          <a:p>
            <a:endParaRPr lang="en-US"/>
          </a:p>
          <a:p>
            <a:endParaRPr lang="en-US"/>
          </a:p>
        </p:txBody>
      </p:sp>
      <p:sp>
        <p:nvSpPr>
          <p:cNvPr id="4" name="Slide Number Placeholder 3"/>
          <p:cNvSpPr>
            <a:spLocks noGrp="1"/>
          </p:cNvSpPr>
          <p:nvPr>
            <p:ph type="sldNum" sz="quarter" idx="5"/>
          </p:nvPr>
        </p:nvSpPr>
        <p:spPr/>
        <p:txBody>
          <a:bodyPr/>
          <a:lstStyle/>
          <a:p>
            <a:fld id="{0F251772-98BB-4C73-B88C-08B2974A7483}" type="slidenum">
              <a:rPr lang="en-US" smtClean="0"/>
              <a:t>37</a:t>
            </a:fld>
            <a:endParaRPr lang="en-US"/>
          </a:p>
        </p:txBody>
      </p:sp>
    </p:spTree>
    <p:extLst>
      <p:ext uri="{BB962C8B-B14F-4D97-AF65-F5344CB8AC3E}">
        <p14:creationId xmlns:p14="http://schemas.microsoft.com/office/powerpoint/2010/main" val="18649602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ectangle 9"/>
          <p:cNvSpPr/>
          <p:nvPr/>
        </p:nvSpPr>
        <p:spPr>
          <a:xfrm>
            <a:off x="0" y="0"/>
            <a:ext cx="12192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457200" y="4960137"/>
            <a:ext cx="7772400" cy="1463040"/>
          </a:xfrm>
        </p:spPr>
        <p:txBody>
          <a:bodyPr anchor="ctr">
            <a:normAutofit/>
          </a:bodyPr>
          <a:lstStyle>
            <a:lvl1pPr algn="r">
              <a:defRPr sz="5000" spc="200" baseline="0"/>
            </a:lvl1pPr>
          </a:lstStyle>
          <a:p>
            <a:r>
              <a:rPr lang="en-US"/>
              <a:t>Click to edit Master title style</a:t>
            </a:r>
          </a:p>
        </p:txBody>
      </p:sp>
      <p:sp>
        <p:nvSpPr>
          <p:cNvPr id="3" name="Subtitle 2"/>
          <p:cNvSpPr>
            <a:spLocks noGrp="1"/>
          </p:cNvSpPr>
          <p:nvPr>
            <p:ph type="subTitle" idx="1"/>
          </p:nvPr>
        </p:nvSpPr>
        <p:spPr>
          <a:xfrm>
            <a:off x="8610600" y="4960137"/>
            <a:ext cx="3200400" cy="1463040"/>
          </a:xfrm>
        </p:spPr>
        <p:txBody>
          <a:bodyPr lIns="91440" rIns="91440" anchor="ctr">
            <a:normAutofit/>
          </a:bodyPr>
          <a:lstStyle>
            <a:lvl1pPr marL="0" indent="0" algn="l">
              <a:lnSpc>
                <a:spcPct val="100000"/>
              </a:lnSpc>
              <a:spcBef>
                <a:spcPct val="0"/>
              </a:spcBef>
              <a:buNone/>
              <a:defRPr sz="1800">
                <a:solidFill>
                  <a:schemeClr val="tx1">
                    <a:lumMod val="95000"/>
                    <a:lumOff val="5000"/>
                  </a:schemeClr>
                </a:solidFill>
              </a:defRPr>
            </a:lvl1pPr>
            <a:lvl2pPr marL="457200" indent="0" algn="ctr">
              <a:buNone/>
              <a:defRPr sz="1800"/>
            </a:lvl2pPr>
            <a:lvl3pPr marL="914400" indent="0" algn="ctr">
              <a:buNone/>
              <a:defRPr sz="1800"/>
            </a:lvl3pPr>
            <a:lvl4pPr marL="1371600" indent="0" algn="ctr">
              <a:buNone/>
              <a:defRPr sz="1800"/>
            </a:lvl4pPr>
            <a:lvl5pPr marL="1828800" indent="0" algn="ctr">
              <a:buNone/>
              <a:defRPr sz="1800"/>
            </a:lvl5pPr>
            <a:lvl6pPr marL="2286000" indent="0" algn="ctr">
              <a:buNone/>
              <a:defRPr sz="1800"/>
            </a:lvl6pPr>
            <a:lvl7pPr marL="2743200" indent="0" algn="ctr">
              <a:buNone/>
              <a:defRPr sz="1800"/>
            </a:lvl7pPr>
            <a:lvl8pPr marL="3200400" indent="0" algn="ctr">
              <a:buNone/>
              <a:defRPr sz="1800"/>
            </a:lvl8pPr>
            <a:lvl9pPr marL="3657600" indent="0" algn="ctr">
              <a:buNone/>
              <a:defRPr sz="1800"/>
            </a:lvl9pPr>
          </a:lstStyle>
          <a:p>
            <a:r>
              <a:rPr lang="en-US"/>
              <a:t>Click to edit Master subtitle style</a:t>
            </a:r>
          </a:p>
        </p:txBody>
      </p:sp>
      <p:sp>
        <p:nvSpPr>
          <p:cNvPr id="4" name="Date Placeholder 3"/>
          <p:cNvSpPr>
            <a:spLocks noGrp="1"/>
          </p:cNvSpPr>
          <p:nvPr>
            <p:ph type="dt" sz="half" idx="10"/>
          </p:nvPr>
        </p:nvSpPr>
        <p:spPr/>
        <p:txBody>
          <a:bodyPr/>
          <a:lstStyle>
            <a:lvl1pPr algn="l">
              <a:defRPr/>
            </a:lvl1pPr>
          </a:lstStyle>
          <a:p>
            <a:fld id="{DD1D86AF-0808-4940-B4C2-97D9AF2825A5}" type="datetime4">
              <a:rPr lang="en-US" smtClean="0"/>
              <a:t>August 18, 2026</a:t>
            </a:fld>
            <a:endParaRPr lang="en-US"/>
          </a:p>
        </p:txBody>
      </p:sp>
      <p:sp>
        <p:nvSpPr>
          <p:cNvPr id="5" name="Footer Placeholder 4"/>
          <p:cNvSpPr>
            <a:spLocks noGrp="1"/>
          </p:cNvSpPr>
          <p:nvPr>
            <p:ph type="ftr" sz="quarter" idx="11"/>
          </p:nvPr>
        </p:nvSpPr>
        <p:spPr/>
        <p:txBody>
          <a:bodyPr/>
          <a:lstStyle/>
          <a:p>
            <a:pPr algn="r"/>
            <a:r>
              <a:rPr lang="en-US"/>
              <a:t>Sample Footer Text</a:t>
            </a:r>
          </a:p>
        </p:txBody>
      </p:sp>
      <p:sp>
        <p:nvSpPr>
          <p:cNvPr id="6" name="Slide Number Placeholder 5"/>
          <p:cNvSpPr>
            <a:spLocks noGrp="1"/>
          </p:cNvSpPr>
          <p:nvPr>
            <p:ph type="sldNum" sz="quarter" idx="12"/>
          </p:nvPr>
        </p:nvSpPr>
        <p:spPr/>
        <p:txBody>
          <a:bodyPr/>
          <a:lstStyle/>
          <a:p>
            <a:pPr algn="ctr"/>
            <a:fld id="{8D252C1B-CBF0-4A4D-8F57-7FB989103249}"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84051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1D86AF-0808-4940-B4C2-97D9AF2825A5}" type="datetime4">
              <a:rPr lang="en-US" smtClean="0"/>
              <a:t>August 18, 2026</a:t>
            </a:fld>
            <a:endParaRPr lang="en-US"/>
          </a:p>
        </p:txBody>
      </p:sp>
      <p:sp>
        <p:nvSpPr>
          <p:cNvPr id="5" name="Footer Placeholder 4"/>
          <p:cNvSpPr>
            <a:spLocks noGrp="1"/>
          </p:cNvSpPr>
          <p:nvPr>
            <p:ph type="ftr" sz="quarter" idx="11"/>
          </p:nvPr>
        </p:nvSpPr>
        <p:spPr/>
        <p:txBody>
          <a:bodyPr/>
          <a:lstStyle/>
          <a:p>
            <a:pPr algn="r"/>
            <a:r>
              <a:rPr lang="en-US"/>
              <a:t>Sample Footer Text</a:t>
            </a:r>
          </a:p>
        </p:txBody>
      </p:sp>
      <p:sp>
        <p:nvSpPr>
          <p:cNvPr id="6" name="Slide Number Placeholder 5"/>
          <p:cNvSpPr>
            <a:spLocks noGrp="1"/>
          </p:cNvSpPr>
          <p:nvPr>
            <p:ph type="sldNum" sz="quarter" idx="12"/>
          </p:nvPr>
        </p:nvSpPr>
        <p:spPr/>
        <p:txBody>
          <a:bodyPr/>
          <a:lstStyle/>
          <a:p>
            <a:pPr algn="ctr"/>
            <a:fld id="{8D252C1B-CBF0-4A4D-8F57-7FB989103249}" type="slidenum">
              <a:rPr lang="en-US" smtClean="0"/>
              <a:t>‹#›</a:t>
            </a:fld>
            <a:endParaRPr lang="en-US"/>
          </a:p>
        </p:txBody>
      </p:sp>
    </p:spTree>
    <p:extLst>
      <p:ext uri="{BB962C8B-B14F-4D97-AF65-F5344CB8AC3E}">
        <p14:creationId xmlns:p14="http://schemas.microsoft.com/office/powerpoint/2010/main" val="43602054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12192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Oval 5"/>
          <p:cNvSpPr/>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457200" y="4960137"/>
            <a:ext cx="7772400" cy="1463040"/>
          </a:xfrm>
        </p:spPr>
        <p:txBody>
          <a:bodyPr anchor="ctr">
            <a:normAutofit/>
          </a:bodyPr>
          <a:lstStyle>
            <a:lvl1pPr algn="r">
              <a:defRPr sz="5000" b="0" spc="200" baseline="0"/>
            </a:lvl1pPr>
          </a:lstStyle>
          <a:p>
            <a:r>
              <a:rPr lang="en-US"/>
              <a:t>Click to edit Master title style</a:t>
            </a:r>
          </a:p>
        </p:txBody>
      </p:sp>
      <p:sp>
        <p:nvSpPr>
          <p:cNvPr id="3" name="Text Placeholder 2"/>
          <p:cNvSpPr>
            <a:spLocks noGrp="1"/>
          </p:cNvSpPr>
          <p:nvPr>
            <p:ph type="body" idx="1"/>
          </p:nvPr>
        </p:nvSpPr>
        <p:spPr>
          <a:xfrm>
            <a:off x="8610600" y="4960137"/>
            <a:ext cx="3200400" cy="1463040"/>
          </a:xfrm>
        </p:spPr>
        <p:txBody>
          <a:bodyPr lIns="91440" rIns="91440" anchor="ctr">
            <a:normAutofit/>
          </a:bodyPr>
          <a:lstStyle>
            <a:lvl1pPr marL="0" indent="0">
              <a:lnSpc>
                <a:spcPct val="100000"/>
              </a:lnSpc>
              <a:spcBef>
                <a:spcPct val="0"/>
              </a:spcBef>
              <a:buNone/>
              <a:defRPr sz="1800">
                <a:solidFill>
                  <a:schemeClr val="tx1">
                    <a:lumMod val="95000"/>
                    <a:lumOff val="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DD1D86AF-0808-4940-B4C2-97D9AF2825A5}" type="datetime4">
              <a:rPr lang="en-US" smtClean="0"/>
              <a:t>August 18, 2026</a:t>
            </a:fld>
            <a:endParaRPr lang="en-US"/>
          </a:p>
        </p:txBody>
      </p:sp>
      <p:sp>
        <p:nvSpPr>
          <p:cNvPr id="5" name="Footer Placeholder 4"/>
          <p:cNvSpPr>
            <a:spLocks noGrp="1"/>
          </p:cNvSpPr>
          <p:nvPr>
            <p:ph type="ftr" sz="quarter" idx="11"/>
          </p:nvPr>
        </p:nvSpPr>
        <p:spPr/>
        <p:txBody>
          <a:bodyPr/>
          <a:lstStyle/>
          <a:p>
            <a:pPr algn="r"/>
            <a:r>
              <a:rPr lang="en-US"/>
              <a:t>Sample Footer Text</a:t>
            </a:r>
          </a:p>
        </p:txBody>
      </p:sp>
      <p:sp>
        <p:nvSpPr>
          <p:cNvPr id="6" name="Slide Number Placeholder 5"/>
          <p:cNvSpPr>
            <a:spLocks noGrp="1"/>
          </p:cNvSpPr>
          <p:nvPr>
            <p:ph type="sldNum" sz="quarter" idx="12"/>
          </p:nvPr>
        </p:nvSpPr>
        <p:spPr/>
        <p:txBody>
          <a:bodyPr/>
          <a:lstStyle/>
          <a:p>
            <a:pPr algn="ctr"/>
            <a:fld id="{8D252C1B-CBF0-4A4D-8F57-7FB989103249}"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5659077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024128" y="585216"/>
            <a:ext cx="9720072" cy="1499616"/>
          </a:xfrm>
        </p:spPr>
        <p:txBody>
          <a:bodyPr/>
          <a:lstStyle/>
          <a:p>
            <a:r>
              <a:rPr lang="en-US"/>
              <a:t>Click to edit Master title style</a:t>
            </a:r>
          </a:p>
        </p:txBody>
      </p:sp>
      <p:sp>
        <p:nvSpPr>
          <p:cNvPr id="3" name="Content Placeholder 2"/>
          <p:cNvSpPr>
            <a:spLocks noGrp="1"/>
          </p:cNvSpPr>
          <p:nvPr>
            <p:ph sz="half" idx="1"/>
          </p:nvPr>
        </p:nvSpPr>
        <p:spPr>
          <a:xfrm>
            <a:off x="1024127"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989320" y="2286000"/>
            <a:ext cx="4754880" cy="40233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DD1D86AF-0808-4940-B4C2-97D9AF2825A5}" type="datetime4">
              <a:rPr lang="en-US" smtClean="0"/>
              <a:t>August 18, 2026</a:t>
            </a:fld>
            <a:endParaRPr lang="en-US"/>
          </a:p>
        </p:txBody>
      </p:sp>
      <p:sp>
        <p:nvSpPr>
          <p:cNvPr id="6" name="Footer Placeholder 5"/>
          <p:cNvSpPr>
            <a:spLocks noGrp="1"/>
          </p:cNvSpPr>
          <p:nvPr>
            <p:ph type="ftr" sz="quarter" idx="11"/>
          </p:nvPr>
        </p:nvSpPr>
        <p:spPr/>
        <p:txBody>
          <a:bodyPr/>
          <a:lstStyle/>
          <a:p>
            <a:pPr algn="r"/>
            <a:r>
              <a:rPr lang="en-US"/>
              <a:t>Sample Footer Text</a:t>
            </a:r>
          </a:p>
        </p:txBody>
      </p:sp>
      <p:sp>
        <p:nvSpPr>
          <p:cNvPr id="7" name="Slide Number Placeholder 6"/>
          <p:cNvSpPr>
            <a:spLocks noGrp="1"/>
          </p:cNvSpPr>
          <p:nvPr>
            <p:ph type="sldNum" sz="quarter" idx="12"/>
          </p:nvPr>
        </p:nvSpPr>
        <p:spPr/>
        <p:txBody>
          <a:bodyPr/>
          <a:lstStyle/>
          <a:p>
            <a:pPr algn="ctr"/>
            <a:fld id="{8D252C1B-CBF0-4A4D-8F57-7FB989103249}" type="slidenum">
              <a:rPr lang="en-US" smtClean="0"/>
              <a:t>‹#›</a:t>
            </a:fld>
            <a:endParaRPr lang="en-US"/>
          </a:p>
        </p:txBody>
      </p:sp>
    </p:spTree>
    <p:extLst>
      <p:ext uri="{BB962C8B-B14F-4D97-AF65-F5344CB8AC3E}">
        <p14:creationId xmlns:p14="http://schemas.microsoft.com/office/powerpoint/2010/main" val="1986329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p:txBody>
          <a:bodyPr/>
          <a:lstStyle/>
          <a:p>
            <a:r>
              <a:rPr lang="en-US"/>
              <a:t>Click to edit Master title style</a:t>
            </a:r>
          </a:p>
        </p:txBody>
      </p:sp>
      <p:sp>
        <p:nvSpPr>
          <p:cNvPr id="3" name="Text Placeholder 2"/>
          <p:cNvSpPr>
            <a:spLocks noGrp="1"/>
          </p:cNvSpPr>
          <p:nvPr>
            <p:ph type="body" idx="1"/>
          </p:nvPr>
        </p:nvSpPr>
        <p:spPr>
          <a:xfrm>
            <a:off x="1024128" y="2179636"/>
            <a:ext cx="4754880" cy="822960"/>
          </a:xfrm>
        </p:spPr>
        <p:txBody>
          <a:bodyPr lIns="137160" rIns="137160" anchor="ctr">
            <a:normAutofit/>
          </a:bodyPr>
          <a:lstStyle>
            <a:lvl1pPr marL="0" indent="0">
              <a:spcBef>
                <a:spcPct val="0"/>
              </a:spcBef>
              <a:spcAft>
                <a:spcPct val="0"/>
              </a:spcAft>
              <a:buNone/>
              <a:defRPr sz="23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2412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5990888" y="2179636"/>
            <a:ext cx="4754880" cy="822960"/>
          </a:xfrm>
        </p:spPr>
        <p:txBody>
          <a:bodyPr lIns="137160" rIns="137160" anchor="ctr">
            <a:normAutofit/>
          </a:bodyPr>
          <a:lstStyle>
            <a:lvl1pPr marL="0" indent="0">
              <a:spcBef>
                <a:spcPct val="0"/>
              </a:spcBef>
              <a:spcAft>
                <a:spcPct val="0"/>
              </a:spcAft>
              <a:buNone/>
              <a:defRPr lang="en-US" sz="2300" b="0" kern="1200" cap="none" baseline="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Click to edit Master text styles</a:t>
            </a:r>
          </a:p>
        </p:txBody>
      </p:sp>
      <p:sp>
        <p:nvSpPr>
          <p:cNvPr id="6" name="Content Placeholder 5"/>
          <p:cNvSpPr>
            <a:spLocks noGrp="1"/>
          </p:cNvSpPr>
          <p:nvPr>
            <p:ph sz="quarter" idx="4"/>
          </p:nvPr>
        </p:nvSpPr>
        <p:spPr>
          <a:xfrm>
            <a:off x="5990888" y="2967788"/>
            <a:ext cx="4754880" cy="33415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DD1D86AF-0808-4940-B4C2-97D9AF2825A5}" type="datetime4">
              <a:rPr lang="en-US" smtClean="0"/>
              <a:t>August 18, 2026</a:t>
            </a:fld>
            <a:endParaRPr lang="en-US"/>
          </a:p>
        </p:txBody>
      </p:sp>
      <p:sp>
        <p:nvSpPr>
          <p:cNvPr id="8" name="Footer Placeholder 7"/>
          <p:cNvSpPr>
            <a:spLocks noGrp="1"/>
          </p:cNvSpPr>
          <p:nvPr>
            <p:ph type="ftr" sz="quarter" idx="11"/>
          </p:nvPr>
        </p:nvSpPr>
        <p:spPr/>
        <p:txBody>
          <a:bodyPr/>
          <a:lstStyle/>
          <a:p>
            <a:pPr algn="r"/>
            <a:r>
              <a:rPr lang="en-US"/>
              <a:t>Sample Footer Text</a:t>
            </a:r>
          </a:p>
        </p:txBody>
      </p:sp>
      <p:sp>
        <p:nvSpPr>
          <p:cNvPr id="9" name="Slide Number Placeholder 8"/>
          <p:cNvSpPr>
            <a:spLocks noGrp="1"/>
          </p:cNvSpPr>
          <p:nvPr>
            <p:ph type="sldNum" sz="quarter" idx="12"/>
          </p:nvPr>
        </p:nvSpPr>
        <p:spPr/>
        <p:txBody>
          <a:bodyPr/>
          <a:lstStyle/>
          <a:p>
            <a:pPr algn="ctr"/>
            <a:fld id="{8D252C1B-CBF0-4A4D-8F57-7FB989103249}" type="slidenum">
              <a:rPr lang="en-US" smtClean="0"/>
              <a:t>‹#›</a:t>
            </a:fld>
            <a:endParaRPr lang="en-US"/>
          </a:p>
        </p:txBody>
      </p:sp>
    </p:spTree>
    <p:extLst>
      <p:ext uri="{BB962C8B-B14F-4D97-AF65-F5344CB8AC3E}">
        <p14:creationId xmlns:p14="http://schemas.microsoft.com/office/powerpoint/2010/main" val="398610205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4D90E8C-1409-49F3-A5DB-D64E07A9B0A3}" type="datetime4">
              <a:rPr lang="en-US" smtClean="0"/>
              <a:t>August 18, 2026</a:t>
            </a:fld>
            <a:endParaRPr lang="en-US"/>
          </a:p>
        </p:txBody>
      </p:sp>
      <p:sp>
        <p:nvSpPr>
          <p:cNvPr id="4" name="Footer Placeholder 3"/>
          <p:cNvSpPr>
            <a:spLocks noGrp="1"/>
          </p:cNvSpPr>
          <p:nvPr>
            <p:ph type="ftr" sz="quarter" idx="11"/>
          </p:nvPr>
        </p:nvSpPr>
        <p:spPr/>
        <p:txBody>
          <a:bodyPr/>
          <a:lstStyle/>
          <a:p>
            <a:pPr algn="r"/>
            <a:r>
              <a:rPr lang="en-US"/>
              <a:t>Sample Footer Text</a:t>
            </a:r>
          </a:p>
        </p:txBody>
      </p:sp>
      <p:sp>
        <p:nvSpPr>
          <p:cNvPr id="5" name="Slide Number Placeholder 4"/>
          <p:cNvSpPr>
            <a:spLocks noGrp="1"/>
          </p:cNvSpPr>
          <p:nvPr>
            <p:ph type="sldNum" sz="quarter" idx="12"/>
          </p:nvPr>
        </p:nvSpPr>
        <p:spPr/>
        <p:txBody>
          <a:bodyPr/>
          <a:lstStyle/>
          <a:p>
            <a:pPr algn="ctr"/>
            <a:fld id="{8D252C1B-CBF0-4A4D-8F57-7FB989103249}" type="slidenum">
              <a:rPr lang="en-US" smtClean="0"/>
              <a:t>‹#›</a:t>
            </a:fld>
            <a:endParaRPr lang="en-US"/>
          </a:p>
        </p:txBody>
      </p:sp>
    </p:spTree>
    <p:extLst>
      <p:ext uri="{BB962C8B-B14F-4D97-AF65-F5344CB8AC3E}">
        <p14:creationId xmlns:p14="http://schemas.microsoft.com/office/powerpoint/2010/main" val="276900346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1D86AF-0808-4940-B4C2-97D9AF2825A5}" type="datetime4">
              <a:rPr lang="en-US" smtClean="0"/>
              <a:t>August 18, 2026</a:t>
            </a:fld>
            <a:endParaRPr lang="en-US"/>
          </a:p>
        </p:txBody>
      </p:sp>
      <p:sp>
        <p:nvSpPr>
          <p:cNvPr id="3" name="Footer Placeholder 2"/>
          <p:cNvSpPr>
            <a:spLocks noGrp="1"/>
          </p:cNvSpPr>
          <p:nvPr>
            <p:ph type="ftr" sz="quarter" idx="11"/>
          </p:nvPr>
        </p:nvSpPr>
        <p:spPr/>
        <p:txBody>
          <a:bodyPr/>
          <a:lstStyle/>
          <a:p>
            <a:pPr algn="r"/>
            <a:r>
              <a:rPr lang="en-US"/>
              <a:t>Sample Footer Text</a:t>
            </a:r>
          </a:p>
        </p:txBody>
      </p:sp>
      <p:sp>
        <p:nvSpPr>
          <p:cNvPr id="4" name="Slide Number Placeholder 3"/>
          <p:cNvSpPr>
            <a:spLocks noGrp="1"/>
          </p:cNvSpPr>
          <p:nvPr>
            <p:ph type="sldNum" sz="quarter" idx="12"/>
          </p:nvPr>
        </p:nvSpPr>
        <p:spPr/>
        <p:txBody>
          <a:bodyPr/>
          <a:lstStyle/>
          <a:p>
            <a:pPr algn="ctr"/>
            <a:fld id="{8D252C1B-CBF0-4A4D-8F57-7FB989103249}" type="slidenum">
              <a:rPr lang="en-US" smtClean="0"/>
              <a:t>‹#›</a:t>
            </a:fld>
            <a:endParaRPr lang="en-US"/>
          </a:p>
        </p:txBody>
      </p:sp>
    </p:spTree>
    <p:extLst>
      <p:ext uri="{BB962C8B-B14F-4D97-AF65-F5344CB8AC3E}">
        <p14:creationId xmlns:p14="http://schemas.microsoft.com/office/powerpoint/2010/main" val="97321551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1024128" y="471509"/>
            <a:ext cx="4389120" cy="1737360"/>
          </a:xfrm>
        </p:spPr>
        <p:txBody>
          <a:bodyPr>
            <a:noAutofit/>
          </a:bodyPr>
          <a:lstStyle>
            <a:lvl1pPr>
              <a:lnSpc>
                <a:spcPct val="80000"/>
              </a:lnSpc>
              <a:defRPr sz="4000"/>
            </a:lvl1pPr>
          </a:lstStyle>
          <a:p>
            <a:r>
              <a:rPr lang="en-US"/>
              <a:t>Click to edit Master title style</a:t>
            </a:r>
          </a:p>
        </p:txBody>
      </p:sp>
      <p:sp>
        <p:nvSpPr>
          <p:cNvPr id="3" name="Content Placeholder 2"/>
          <p:cNvSpPr>
            <a:spLocks noGrp="1"/>
          </p:cNvSpPr>
          <p:nvPr>
            <p:ph idx="1"/>
          </p:nvPr>
        </p:nvSpPr>
        <p:spPr>
          <a:xfrm>
            <a:off x="5715000" y="822960"/>
            <a:ext cx="5678424" cy="5184648"/>
          </a:xfrm>
        </p:spPr>
        <p:txBody>
          <a:bodyPr/>
          <a:lstStyle>
            <a:lvl1pPr>
              <a:defRPr sz="2400"/>
            </a:lvl1pPr>
            <a:lvl2pPr>
              <a:defRPr sz="20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1024128" y="2257506"/>
            <a:ext cx="438912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0091D5B2-A44B-4A7E-8696-1033400B7B13}" type="datetime4">
              <a:rPr lang="en-US" smtClean="0"/>
              <a:t>August 18, 2026</a:t>
            </a:fld>
            <a:endParaRPr lang="en-US"/>
          </a:p>
        </p:txBody>
      </p:sp>
      <p:sp>
        <p:nvSpPr>
          <p:cNvPr id="6" name="Footer Placeholder 5"/>
          <p:cNvSpPr>
            <a:spLocks noGrp="1"/>
          </p:cNvSpPr>
          <p:nvPr>
            <p:ph type="ftr" sz="quarter" idx="11"/>
          </p:nvPr>
        </p:nvSpPr>
        <p:spPr/>
        <p:txBody>
          <a:bodyPr/>
          <a:lstStyle/>
          <a:p>
            <a:pPr algn="r"/>
            <a:r>
              <a:rPr lang="en-US"/>
              <a:t>Sample Footer Text</a:t>
            </a:r>
          </a:p>
        </p:txBody>
      </p:sp>
      <p:sp>
        <p:nvSpPr>
          <p:cNvPr id="7" name="Slide Number Placeholder 6"/>
          <p:cNvSpPr>
            <a:spLocks noGrp="1"/>
          </p:cNvSpPr>
          <p:nvPr>
            <p:ph type="sldNum" sz="quarter" idx="12"/>
          </p:nvPr>
        </p:nvSpPr>
        <p:spPr/>
        <p:txBody>
          <a:bodyPr/>
          <a:lstStyle/>
          <a:p>
            <a:pPr algn="ctr"/>
            <a:fld id="{8D252C1B-CBF0-4A4D-8F57-7FB989103249}" type="slidenum">
              <a:rPr lang="en-US" smtClean="0"/>
              <a:t>‹#›</a:t>
            </a:fld>
            <a:endParaRPr lang="en-US"/>
          </a:p>
        </p:txBody>
      </p:sp>
    </p:spTree>
    <p:extLst>
      <p:ext uri="{BB962C8B-B14F-4D97-AF65-F5344CB8AC3E}">
        <p14:creationId xmlns:p14="http://schemas.microsoft.com/office/powerpoint/2010/main" val="1641822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4960138"/>
            <a:ext cx="7772400" cy="1463040"/>
          </a:xfrm>
        </p:spPr>
        <p:txBody>
          <a:bodyPr anchor="ctr">
            <a:normAutofit/>
          </a:bodyPr>
          <a:lstStyle>
            <a:lvl1pPr algn="r">
              <a:defRPr sz="5000" spc="200" baseline="0"/>
            </a:lvl1pPr>
          </a:lstStyle>
          <a:p>
            <a:r>
              <a:rPr lang="en-US"/>
              <a:t>Click to edit Master title style</a:t>
            </a:r>
          </a:p>
        </p:txBody>
      </p:sp>
      <p:sp>
        <p:nvSpPr>
          <p:cNvPr id="3" name="Picture Placeholder 2"/>
          <p:cNvSpPr>
            <a:spLocks noGrp="1" noChangeAspect="1"/>
          </p:cNvSpPr>
          <p:nvPr>
            <p:ph type="pic" idx="1"/>
          </p:nvPr>
        </p:nvSpPr>
        <p:spPr>
          <a:xfrm>
            <a:off x="0" y="-1"/>
            <a:ext cx="12188952" cy="4572000"/>
          </a:xfrm>
          <a:solidFill>
            <a:schemeClr val="accent1">
              <a:lumMod val="60000"/>
              <a:lumOff val="40000"/>
            </a:schemeClr>
          </a:solidFill>
        </p:spPr>
        <p:txBody>
          <a:bodyPr lIns="457200" tIns="365760" rIns="45720" bIns="45720"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610600" y="4960138"/>
            <a:ext cx="3200400" cy="1463040"/>
          </a:xfrm>
        </p:spPr>
        <p:txBody>
          <a:bodyPr lIns="91440" rIns="91440" anchor="ctr">
            <a:normAutofit/>
          </a:bodyPr>
          <a:lstStyle>
            <a:lvl1pPr marL="0" indent="0">
              <a:lnSpc>
                <a:spcPct val="100000"/>
              </a:lnSpc>
              <a:spcBef>
                <a:spcPct val="0"/>
              </a:spcBef>
              <a:buNone/>
              <a:defRPr sz="1800">
                <a:solidFill>
                  <a:schemeClr val="tx1">
                    <a:lumMod val="95000"/>
                    <a:lumOff val="5000"/>
                  </a:schemeClr>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DD1D86AF-0808-4940-B4C2-97D9AF2825A5}" type="datetime4">
              <a:rPr lang="en-US" smtClean="0"/>
              <a:t>August 18, 2026</a:t>
            </a:fld>
            <a:endParaRPr lang="en-US"/>
          </a:p>
        </p:txBody>
      </p:sp>
      <p:sp>
        <p:nvSpPr>
          <p:cNvPr id="6" name="Footer Placeholder 5"/>
          <p:cNvSpPr>
            <a:spLocks noGrp="1"/>
          </p:cNvSpPr>
          <p:nvPr>
            <p:ph type="ftr" sz="quarter" idx="11"/>
          </p:nvPr>
        </p:nvSpPr>
        <p:spPr/>
        <p:txBody>
          <a:bodyPr/>
          <a:lstStyle/>
          <a:p>
            <a:pPr algn="r"/>
            <a:r>
              <a:rPr lang="en-US"/>
              <a:t>Sample Footer Text</a:t>
            </a:r>
          </a:p>
        </p:txBody>
      </p:sp>
      <p:sp>
        <p:nvSpPr>
          <p:cNvPr id="7" name="Slide Number Placeholder 6"/>
          <p:cNvSpPr>
            <a:spLocks noGrp="1"/>
          </p:cNvSpPr>
          <p:nvPr>
            <p:ph type="sldNum" sz="quarter" idx="12"/>
          </p:nvPr>
        </p:nvSpPr>
        <p:spPr/>
        <p:txBody>
          <a:bodyPr/>
          <a:lstStyle/>
          <a:p>
            <a:pPr algn="ctr"/>
            <a:fld id="{8D252C1B-CBF0-4A4D-8F57-7FB989103249}" type="slidenum">
              <a:rPr lang="en-US" smtClean="0"/>
              <a:t>‹#›</a:t>
            </a:fld>
            <a:endParaRPr lang="en-US"/>
          </a:p>
        </p:txBody>
      </p:sp>
      <p:cxnSp>
        <p:nvCxnSpPr>
          <p:cNvPr id="8" name="Straight Connector 7"/>
          <p:cNvCxnSpPr/>
          <p:nvPr/>
        </p:nvCxnSpPr>
        <p:spPr>
          <a:xfrm flipV="1">
            <a:off x="8386843"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06461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1D86AF-0808-4940-B4C2-97D9AF2825A5}" type="datetime4">
              <a:rPr lang="en-US" smtClean="0"/>
              <a:t>August 18, 2026</a:t>
            </a:fld>
            <a:endParaRPr lang="en-US"/>
          </a:p>
        </p:txBody>
      </p:sp>
      <p:sp>
        <p:nvSpPr>
          <p:cNvPr id="5" name="Footer Placeholder 4"/>
          <p:cNvSpPr>
            <a:spLocks noGrp="1"/>
          </p:cNvSpPr>
          <p:nvPr>
            <p:ph type="ftr" sz="quarter" idx="11"/>
          </p:nvPr>
        </p:nvSpPr>
        <p:spPr/>
        <p:txBody>
          <a:bodyPr/>
          <a:lstStyle/>
          <a:p>
            <a:pPr algn="r"/>
            <a:r>
              <a:rPr lang="en-US"/>
              <a:t>Sample Footer Text</a:t>
            </a:r>
          </a:p>
        </p:txBody>
      </p:sp>
      <p:sp>
        <p:nvSpPr>
          <p:cNvPr id="6" name="Slide Number Placeholder 5"/>
          <p:cNvSpPr>
            <a:spLocks noGrp="1"/>
          </p:cNvSpPr>
          <p:nvPr>
            <p:ph type="sldNum" sz="quarter" idx="12"/>
          </p:nvPr>
        </p:nvSpPr>
        <p:spPr/>
        <p:txBody>
          <a:bodyPr/>
          <a:lstStyle/>
          <a:p>
            <a:pPr algn="ctr"/>
            <a:fld id="{8D252C1B-CBF0-4A4D-8F57-7FB989103249}" type="slidenum">
              <a:rPr lang="en-US" smtClean="0"/>
              <a:t>‹#›</a:t>
            </a:fld>
            <a:endParaRPr lang="en-US"/>
          </a:p>
        </p:txBody>
      </p:sp>
    </p:spTree>
    <p:extLst>
      <p:ext uri="{BB962C8B-B14F-4D97-AF65-F5344CB8AC3E}">
        <p14:creationId xmlns:p14="http://schemas.microsoft.com/office/powerpoint/2010/main" val="383656341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762000"/>
            <a:ext cx="2628900" cy="5410200"/>
          </a:xfrm>
        </p:spPr>
        <p:txBody>
          <a:bodyPr vert="eaVert" lIns="45720" tIns="91440" rIns="45720" bIns="91440"/>
          <a:lstStyle/>
          <a:p>
            <a:r>
              <a:rPr lang="en-US"/>
              <a:t>Click to edit Master title style</a:t>
            </a:r>
          </a:p>
        </p:txBody>
      </p:sp>
      <p:sp>
        <p:nvSpPr>
          <p:cNvPr id="3" name="Vertical Text Placeholder 2"/>
          <p:cNvSpPr>
            <a:spLocks noGrp="1"/>
          </p:cNvSpPr>
          <p:nvPr>
            <p:ph type="body" orient="vert" idx="1"/>
          </p:nvPr>
        </p:nvSpPr>
        <p:spPr>
          <a:xfrm>
            <a:off x="990601" y="762000"/>
            <a:ext cx="7581900" cy="5410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DD1D86AF-0808-4940-B4C2-97D9AF2825A5}" type="datetime4">
              <a:rPr lang="en-US" smtClean="0"/>
              <a:t>August 18, 2026</a:t>
            </a:fld>
            <a:endParaRPr lang="en-US"/>
          </a:p>
        </p:txBody>
      </p:sp>
      <p:sp>
        <p:nvSpPr>
          <p:cNvPr id="5" name="Footer Placeholder 4"/>
          <p:cNvSpPr>
            <a:spLocks noGrp="1"/>
          </p:cNvSpPr>
          <p:nvPr>
            <p:ph type="ftr" sz="quarter" idx="11"/>
          </p:nvPr>
        </p:nvSpPr>
        <p:spPr/>
        <p:txBody>
          <a:bodyPr/>
          <a:lstStyle/>
          <a:p>
            <a:pPr algn="r"/>
            <a:r>
              <a:rPr lang="en-US"/>
              <a:t>Sample Footer Text</a:t>
            </a:r>
          </a:p>
        </p:txBody>
      </p:sp>
      <p:sp>
        <p:nvSpPr>
          <p:cNvPr id="6" name="Slide Number Placeholder 5"/>
          <p:cNvSpPr>
            <a:spLocks noGrp="1"/>
          </p:cNvSpPr>
          <p:nvPr>
            <p:ph type="sldNum" sz="quarter" idx="12"/>
          </p:nvPr>
        </p:nvSpPr>
        <p:spPr/>
        <p:txBody>
          <a:bodyPr/>
          <a:lstStyle/>
          <a:p>
            <a:pPr algn="ctr"/>
            <a:fld id="{8D252C1B-CBF0-4A4D-8F57-7FB989103249}" type="slidenum">
              <a:rPr lang="en-US" smtClean="0"/>
              <a:t>‹#›</a:t>
            </a:fld>
            <a:endParaRPr lang="en-US"/>
          </a:p>
        </p:txBody>
      </p:sp>
      <p:cxnSp>
        <p:nvCxnSpPr>
          <p:cNvPr id="7" name="Straight Connector 6"/>
          <p:cNvCxnSpPr/>
          <p:nvPr/>
        </p:nvCxnSpPr>
        <p:spPr>
          <a:xfrm rot="5400000" flipV="1">
            <a:off x="10058400" y="59263"/>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24547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Title with Picture 4">
    <p:bg>
      <p:bgRef idx="1001">
        <a:schemeClr val="bg1"/>
      </p:bgRef>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336E9A-8E96-CD8C-7598-F87632CD81CF}"/>
              </a:ext>
            </a:extLst>
          </p:cNvPr>
          <p:cNvSpPr>
            <a:spLocks noGrp="1"/>
          </p:cNvSpPr>
          <p:nvPr>
            <p:ph type="ctrTitle"/>
          </p:nvPr>
        </p:nvSpPr>
        <p:spPr>
          <a:xfrm>
            <a:off x="1088136" y="2286000"/>
            <a:ext cx="3941064" cy="1353312"/>
          </a:xfrm>
          <a:prstGeom prst="rect">
            <a:avLst/>
          </a:prstGeom>
        </p:spPr>
        <p:txBody>
          <a:bodyPr anchor="b">
            <a:normAutofit/>
          </a:bodyPr>
          <a:lstStyle>
            <a:lvl1pPr algn="ctr">
              <a:lnSpc>
                <a:spcPct val="120000"/>
              </a:lnSpc>
              <a:defRPr sz="2800">
                <a:solidFill>
                  <a:schemeClr val="tx1"/>
                </a:solidFill>
              </a:defRPr>
            </a:lvl1pPr>
          </a:lstStyle>
          <a:p>
            <a:r>
              <a:rPr lang="en-US"/>
              <a:t>Click to edit Master title style</a:t>
            </a:r>
          </a:p>
        </p:txBody>
      </p:sp>
      <p:sp>
        <p:nvSpPr>
          <p:cNvPr id="3" name="Subtitle 2">
            <a:extLst>
              <a:ext uri="{FF2B5EF4-FFF2-40B4-BE49-F238E27FC236}">
                <a16:creationId xmlns:a16="http://schemas.microsoft.com/office/drawing/2014/main" id="{2BDC76B8-60F6-62D3-9F73-E81662203017}"/>
              </a:ext>
            </a:extLst>
          </p:cNvPr>
          <p:cNvSpPr>
            <a:spLocks noGrp="1"/>
          </p:cNvSpPr>
          <p:nvPr>
            <p:ph type="subTitle" idx="1"/>
          </p:nvPr>
        </p:nvSpPr>
        <p:spPr>
          <a:xfrm>
            <a:off x="1527048" y="4251960"/>
            <a:ext cx="3044952" cy="877824"/>
          </a:xfrm>
          <a:prstGeom prst="rect">
            <a:avLst/>
          </a:prstGeom>
        </p:spPr>
        <p:txBody>
          <a:bodyPr anchor="t">
            <a:normAutofit/>
          </a:bodyPr>
          <a:lstStyle>
            <a:lvl1pPr marL="0" indent="0" algn="ctr">
              <a:buNone/>
              <a:defRPr sz="18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14" name="Picture Placeholder 13">
            <a:extLst>
              <a:ext uri="{FF2B5EF4-FFF2-40B4-BE49-F238E27FC236}">
                <a16:creationId xmlns:a16="http://schemas.microsoft.com/office/drawing/2014/main" id="{A4FC6076-33D1-25E4-ECF0-EBA6547E6F66}"/>
              </a:ext>
            </a:extLst>
          </p:cNvPr>
          <p:cNvSpPr>
            <a:spLocks noGrp="1"/>
          </p:cNvSpPr>
          <p:nvPr>
            <p:ph type="pic" sz="quarter" idx="13" hasCustomPrompt="1"/>
          </p:nvPr>
        </p:nvSpPr>
        <p:spPr>
          <a:xfrm>
            <a:off x="6099048" y="0"/>
            <a:ext cx="6099048" cy="6858000"/>
          </a:xfrm>
          <a:prstGeom prst="rect">
            <a:avLst/>
          </a:prstGeom>
          <a:blipFill>
            <a:blip r:embed="rId2">
              <a:alphaModFix amt="80000"/>
            </a:blip>
            <a:srcRect/>
            <a:stretch>
              <a:fillRect/>
            </a:stretch>
          </a:blipFill>
        </p:spPr>
        <p:txBody>
          <a:bodyPr/>
          <a:lstStyle>
            <a:lvl1pPr marL="0" indent="0">
              <a:buNone/>
              <a:defRPr/>
            </a:lvl1pPr>
          </a:lstStyle>
          <a:p>
            <a:r>
              <a:rPr lang="en-US"/>
              <a:t> </a:t>
            </a:r>
          </a:p>
        </p:txBody>
      </p:sp>
      <p:sp>
        <p:nvSpPr>
          <p:cNvPr id="17" name="Footer Placeholder 16">
            <a:extLst>
              <a:ext uri="{FF2B5EF4-FFF2-40B4-BE49-F238E27FC236}">
                <a16:creationId xmlns:a16="http://schemas.microsoft.com/office/drawing/2014/main" id="{AC1630BD-E1B7-AF29-7C4B-B85965A099D7}"/>
              </a:ext>
            </a:extLst>
          </p:cNvPr>
          <p:cNvSpPr>
            <a:spLocks noGrp="1"/>
          </p:cNvSpPr>
          <p:nvPr>
            <p:ph type="ftr" sz="quarter" idx="15"/>
          </p:nvPr>
        </p:nvSpPr>
        <p:spPr>
          <a:xfrm rot="5400000">
            <a:off x="10469880" y="1609344"/>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r"/>
            <a:r>
              <a:rPr lang="en-US"/>
              <a:t>Sample Footer Text</a:t>
            </a:r>
          </a:p>
        </p:txBody>
      </p:sp>
      <p:sp>
        <p:nvSpPr>
          <p:cNvPr id="18" name="Slide Number Placeholder 17">
            <a:extLst>
              <a:ext uri="{FF2B5EF4-FFF2-40B4-BE49-F238E27FC236}">
                <a16:creationId xmlns:a16="http://schemas.microsoft.com/office/drawing/2014/main" id="{984E9A52-4A3D-D4E9-EB81-3D3DF57174E8}"/>
              </a:ext>
            </a:extLst>
          </p:cNvPr>
          <p:cNvSpPr>
            <a:spLocks noGrp="1"/>
          </p:cNvSpPr>
          <p:nvPr>
            <p:ph type="sldNum" sz="quarter" idx="16"/>
          </p:nvPr>
        </p:nvSpPr>
        <p:spPr>
          <a:xfrm>
            <a:off x="11494008" y="3218688"/>
            <a:ext cx="630936" cy="429768"/>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pPr algn="ctr"/>
            <a:fld id="{CC057153-B650-4DEB-B370-79DDCFDCE934}" type="slidenum">
              <a:rPr lang="en-US" smtClean="0"/>
              <a:t>‹#›</a:t>
            </a:fld>
            <a:endParaRPr lang="en-US"/>
          </a:p>
        </p:txBody>
      </p:sp>
      <p:sp>
        <p:nvSpPr>
          <p:cNvPr id="16" name="Date Placeholder 15">
            <a:extLst>
              <a:ext uri="{FF2B5EF4-FFF2-40B4-BE49-F238E27FC236}">
                <a16:creationId xmlns:a16="http://schemas.microsoft.com/office/drawing/2014/main" id="{BBD33975-EBFD-2750-DA6E-80E55F7B5DC4}"/>
              </a:ext>
            </a:extLst>
          </p:cNvPr>
          <p:cNvSpPr>
            <a:spLocks noGrp="1"/>
          </p:cNvSpPr>
          <p:nvPr>
            <p:ph type="dt" sz="half" idx="14"/>
          </p:nvPr>
        </p:nvSpPr>
        <p:spPr>
          <a:xfrm rot="5400000">
            <a:off x="10469880" y="4892040"/>
            <a:ext cx="2670048" cy="365760"/>
          </a:xfrm>
          <a:prstGeom prst="rect">
            <a:avLst/>
          </a:prstGeom>
        </p:spPr>
        <p:txBody>
          <a:bodyPr/>
          <a:lstStyle>
            <a:lvl1pPr>
              <a:defRPr>
                <a:solidFill>
                  <a:schemeClr val="bg1"/>
                </a:solidFill>
                <a:effectLst>
                  <a:outerShdw blurRad="38100" dist="38100" dir="2700000" algn="tl">
                    <a:srgbClr val="000000">
                      <a:alpha val="43137"/>
                    </a:srgbClr>
                  </a:outerShdw>
                </a:effectLst>
              </a:defRPr>
            </a:lvl1pPr>
          </a:lstStyle>
          <a:p>
            <a:fld id="{D77A38B5-34AE-4822-AFEF-1E139BAA70A3}" type="datetime4">
              <a:rPr lang="en-US" smtClean="0"/>
              <a:t>August 18, 2026</a:t>
            </a:fld>
            <a:endParaRPr lang="en-US"/>
          </a:p>
        </p:txBody>
      </p:sp>
    </p:spTree>
    <p:extLst>
      <p:ext uri="{BB962C8B-B14F-4D97-AF65-F5344CB8AC3E}">
        <p14:creationId xmlns:p14="http://schemas.microsoft.com/office/powerpoint/2010/main" val="334711986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Content with Picture 14">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3BB49-A328-F121-7F27-DEB7C3CC2B0F}"/>
              </a:ext>
            </a:extLst>
          </p:cNvPr>
          <p:cNvSpPr>
            <a:spLocks noGrp="1"/>
          </p:cNvSpPr>
          <p:nvPr>
            <p:ph type="title"/>
          </p:nvPr>
        </p:nvSpPr>
        <p:spPr>
          <a:xfrm>
            <a:off x="612648" y="819477"/>
            <a:ext cx="4617720" cy="1197864"/>
          </a:xfrm>
          <a:prstGeom prst="rect">
            <a:avLst/>
          </a:prstGeom>
        </p:spPr>
        <p:txBody>
          <a:bodyPr vert="horz" lIns="91440" tIns="45720" rIns="91440" bIns="45720" rtlCol="0" anchor="t">
            <a:normAutofit/>
          </a:bodyPr>
          <a:lstStyle>
            <a:lvl1pPr>
              <a:defRPr lang="en-US"/>
            </a:lvl1pPr>
          </a:lstStyle>
          <a:p>
            <a:pPr lvl="0"/>
            <a:r>
              <a:rPr lang="en-US"/>
              <a:t>Click to edit Master title style</a:t>
            </a:r>
          </a:p>
        </p:txBody>
      </p:sp>
      <p:sp>
        <p:nvSpPr>
          <p:cNvPr id="14" name="Picture Placeholder 13">
            <a:extLst>
              <a:ext uri="{FF2B5EF4-FFF2-40B4-BE49-F238E27FC236}">
                <a16:creationId xmlns:a16="http://schemas.microsoft.com/office/drawing/2014/main" id="{ADB4AEC6-2EA4-A5BD-A76D-1C38CE894EC0}"/>
              </a:ext>
            </a:extLst>
          </p:cNvPr>
          <p:cNvSpPr>
            <a:spLocks noGrp="1"/>
          </p:cNvSpPr>
          <p:nvPr>
            <p:ph type="pic" sz="quarter" idx="18" hasCustomPrompt="1"/>
          </p:nvPr>
        </p:nvSpPr>
        <p:spPr>
          <a:xfrm>
            <a:off x="950976" y="2148840"/>
            <a:ext cx="3877056" cy="3877056"/>
          </a:xfrm>
          <a:custGeom>
            <a:avLst/>
            <a:gdLst>
              <a:gd name="connsiteX0" fmla="*/ 2679192 w 5358384"/>
              <a:gd name="connsiteY0" fmla="*/ 0 h 5358384"/>
              <a:gd name="connsiteX1" fmla="*/ 5358384 w 5358384"/>
              <a:gd name="connsiteY1" fmla="*/ 2679192 h 5358384"/>
              <a:gd name="connsiteX2" fmla="*/ 2679192 w 5358384"/>
              <a:gd name="connsiteY2" fmla="*/ 5358384 h 5358384"/>
              <a:gd name="connsiteX3" fmla="*/ 0 w 5358384"/>
              <a:gd name="connsiteY3" fmla="*/ 2679192 h 5358384"/>
              <a:gd name="connsiteX4" fmla="*/ 2679192 w 5358384"/>
              <a:gd name="connsiteY4" fmla="*/ 0 h 53583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358384" h="5358384">
                <a:moveTo>
                  <a:pt x="2679192" y="0"/>
                </a:moveTo>
                <a:cubicBezTo>
                  <a:pt x="4158869" y="0"/>
                  <a:pt x="5358384" y="1199515"/>
                  <a:pt x="5358384" y="2679192"/>
                </a:cubicBezTo>
                <a:cubicBezTo>
                  <a:pt x="5358384" y="4158869"/>
                  <a:pt x="4158869" y="5358384"/>
                  <a:pt x="2679192" y="5358384"/>
                </a:cubicBezTo>
                <a:cubicBezTo>
                  <a:pt x="1199515" y="5358384"/>
                  <a:pt x="0" y="4158869"/>
                  <a:pt x="0" y="2679192"/>
                </a:cubicBezTo>
                <a:cubicBezTo>
                  <a:pt x="0" y="1199515"/>
                  <a:pt x="1199515" y="0"/>
                  <a:pt x="2679192" y="0"/>
                </a:cubicBezTo>
                <a:close/>
              </a:path>
            </a:pathLst>
          </a:custGeom>
          <a:blipFill>
            <a:blip r:embed="rId2">
              <a:alphaModFix amt="70000"/>
            </a:blip>
            <a:srcRect/>
            <a:stretch>
              <a:fillRect/>
            </a:stretch>
          </a:blipFill>
        </p:spPr>
        <p:txBody>
          <a:bodyPr wrap="square">
            <a:noAutofit/>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5843016" y="950976"/>
            <a:ext cx="5586984" cy="5330952"/>
          </a:xfrm>
          <a:prstGeom prst="rect">
            <a:avLst/>
          </a:prstGeom>
        </p:spPr>
        <p:txBody>
          <a:bodyPr vert="horz" lIns="91440" tIns="45720" rIns="91440" bIns="45720" rtlCol="0" anchor="ctr">
            <a:normAutofit/>
          </a:bodyPr>
          <a:lstStyle>
            <a:lvl1pPr>
              <a:defRPr lang="en-US"/>
            </a:lvl1pPr>
            <a:lvl2pPr>
              <a:defRPr lang="en-US"/>
            </a:lvl2pPr>
            <a:lvl3pPr>
              <a:defRPr lang="en-US"/>
            </a:lvl3pPr>
            <a:lvl4pPr>
              <a:defRPr lang="en-US"/>
            </a:lvl4pPr>
            <a:lvl5pPr>
              <a:defRPr lang="en-US"/>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defRPr>
            </a:lvl1p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defRPr>
            </a:lvl1pPr>
          </a:lstStyle>
          <a:p>
            <a:pPr algn="ctr"/>
            <a:fld id="{CC057153-B650-4DEB-B370-79DDCFDCE934}" type="slidenum">
              <a:rPr lang="en-US" smtClean="0"/>
              <a:t>‹#›</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defRPr>
            </a:lvl1pPr>
          </a:lstStyle>
          <a:p>
            <a:fld id="{2B28EC1B-3599-4C48-8426-5041F8BC5E8B}" type="datetime4">
              <a:rPr lang="en-US" smtClean="0"/>
              <a:t>August 18, 2026</a:t>
            </a:fld>
            <a:endParaRPr lang="en-US"/>
          </a:p>
        </p:txBody>
      </p:sp>
    </p:spTree>
    <p:extLst>
      <p:ext uri="{BB962C8B-B14F-4D97-AF65-F5344CB8AC3E}">
        <p14:creationId xmlns:p14="http://schemas.microsoft.com/office/powerpoint/2010/main" val="281354994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Content with Picture 8">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FE0D260-A526-F079-44B3-C9B03816FFDD}"/>
              </a:ext>
            </a:extLst>
          </p:cNvPr>
          <p:cNvSpPr>
            <a:spLocks noGrp="1"/>
          </p:cNvSpPr>
          <p:nvPr>
            <p:ph type="title"/>
          </p:nvPr>
        </p:nvSpPr>
        <p:spPr>
          <a:xfrm>
            <a:off x="7569582" y="758952"/>
            <a:ext cx="3842130" cy="1143000"/>
          </a:xfrm>
          <a:prstGeom prst="rect">
            <a:avLst/>
          </a:prstGeom>
        </p:spPr>
        <p:txBody>
          <a:bodyPr/>
          <a:lstStyle/>
          <a:p>
            <a:r>
              <a:rPr lang="en-US"/>
              <a:t>Click to edit Master title style</a:t>
            </a:r>
          </a:p>
        </p:txBody>
      </p:sp>
      <p:sp>
        <p:nvSpPr>
          <p:cNvPr id="6" name="Picture Placeholder 5">
            <a:extLst>
              <a:ext uri="{FF2B5EF4-FFF2-40B4-BE49-F238E27FC236}">
                <a16:creationId xmlns:a16="http://schemas.microsoft.com/office/drawing/2014/main" id="{D7425CE9-1989-E4AC-20C4-20216538CD64}"/>
              </a:ext>
            </a:extLst>
          </p:cNvPr>
          <p:cNvSpPr>
            <a:spLocks noGrp="1"/>
          </p:cNvSpPr>
          <p:nvPr>
            <p:ph type="pic" sz="quarter" idx="18" hasCustomPrompt="1"/>
          </p:nvPr>
        </p:nvSpPr>
        <p:spPr>
          <a:xfrm>
            <a:off x="-1" y="0"/>
            <a:ext cx="6835155" cy="6857999"/>
          </a:xfrm>
          <a:prstGeom prst="rect">
            <a:avLst/>
          </a:prstGeom>
          <a:blipFill>
            <a:blip r:embed="rId2">
              <a:alphaModFix amt="70000"/>
            </a:blip>
            <a:srcRect/>
            <a:stretch>
              <a:fillRect/>
            </a:stretch>
          </a:blipFill>
        </p:spPr>
        <p:txBody>
          <a:bodyPr/>
          <a:lstStyle>
            <a:lvl1pPr marL="0" indent="0">
              <a:buNone/>
              <a:defRPr/>
            </a:lvl1pPr>
          </a:lstStyle>
          <a:p>
            <a:r>
              <a:rPr lang="en-US"/>
              <a:t> </a:t>
            </a:r>
          </a:p>
        </p:txBody>
      </p:sp>
      <p:sp>
        <p:nvSpPr>
          <p:cNvPr id="8" name="Content Placeholder 7">
            <a:extLst>
              <a:ext uri="{FF2B5EF4-FFF2-40B4-BE49-F238E27FC236}">
                <a16:creationId xmlns:a16="http://schemas.microsoft.com/office/drawing/2014/main" id="{747AED59-1A26-9C13-8482-7857E7DEFE52}"/>
              </a:ext>
            </a:extLst>
          </p:cNvPr>
          <p:cNvSpPr>
            <a:spLocks noGrp="1"/>
          </p:cNvSpPr>
          <p:nvPr>
            <p:ph sz="quarter" idx="14"/>
          </p:nvPr>
        </p:nvSpPr>
        <p:spPr>
          <a:xfrm>
            <a:off x="7569582" y="2258568"/>
            <a:ext cx="3700397" cy="3840480"/>
          </a:xfrm>
          <a:prstGeom prst="rect">
            <a:avLst/>
          </a:prstGeom>
        </p:spPr>
        <p:txBody>
          <a:bodyPr vert="horz" lIns="91440" tIns="45720" rIns="91440" bIns="45720" rtlCol="0">
            <a:normAutofit/>
          </a:bodyPr>
          <a:lstStyle>
            <a:lvl1pPr>
              <a:defRPr lang="en-US"/>
            </a:lvl1pPr>
            <a:lvl2pPr>
              <a:defRPr lang="en-US"/>
            </a:lvl2pPr>
            <a:lvl3pPr>
              <a:defRPr lang="en-US"/>
            </a:lvl3pPr>
            <a:lvl4pPr>
              <a:defRPr lang="en-US"/>
            </a:lvl4pPr>
            <a:lvl5pPr>
              <a:defRPr lang="en-US"/>
            </a:lvl5pPr>
          </a:lstStyle>
          <a:p>
            <a:pPr lvl="0">
              <a:lnSpc>
                <a:spcPct val="130000"/>
              </a:lnSpc>
            </a:pPr>
            <a:r>
              <a:rPr lang="en-US"/>
              <a:t>Click to edit Master text styles</a:t>
            </a:r>
          </a:p>
          <a:p>
            <a:pPr lvl="1">
              <a:lnSpc>
                <a:spcPct val="130000"/>
              </a:lnSpc>
            </a:pPr>
            <a:r>
              <a:rPr lang="en-US"/>
              <a:t>Second level</a:t>
            </a:r>
          </a:p>
          <a:p>
            <a:pPr lvl="2">
              <a:lnSpc>
                <a:spcPct val="130000"/>
              </a:lnSpc>
            </a:pPr>
            <a:r>
              <a:rPr lang="en-US"/>
              <a:t>Third level</a:t>
            </a:r>
          </a:p>
          <a:p>
            <a:pPr lvl="3">
              <a:lnSpc>
                <a:spcPct val="130000"/>
              </a:lnSpc>
            </a:pPr>
            <a:r>
              <a:rPr lang="en-US"/>
              <a:t>Fourth level</a:t>
            </a:r>
          </a:p>
          <a:p>
            <a:pPr lvl="4">
              <a:lnSpc>
                <a:spcPct val="130000"/>
              </a:lnSpc>
            </a:pPr>
            <a:r>
              <a:rPr lang="en-US"/>
              <a:t>Fifth level</a:t>
            </a:r>
          </a:p>
        </p:txBody>
      </p:sp>
      <p:sp>
        <p:nvSpPr>
          <p:cNvPr id="9" name="Footer Placeholder 8">
            <a:extLst>
              <a:ext uri="{FF2B5EF4-FFF2-40B4-BE49-F238E27FC236}">
                <a16:creationId xmlns:a16="http://schemas.microsoft.com/office/drawing/2014/main" id="{124D8FCC-5F89-BD9A-1A9F-45F99E8917AB}"/>
              </a:ext>
            </a:extLst>
          </p:cNvPr>
          <p:cNvSpPr>
            <a:spLocks noGrp="1"/>
          </p:cNvSpPr>
          <p:nvPr>
            <p:ph type="ftr" sz="quarter" idx="16"/>
          </p:nvPr>
        </p:nvSpPr>
        <p:spPr>
          <a:xfrm rot="5400000">
            <a:off x="10469880" y="1609344"/>
            <a:ext cx="2670048" cy="365760"/>
          </a:xfrm>
          <a:prstGeom prst="rect">
            <a:avLst/>
          </a:prstGeom>
        </p:spPr>
        <p:txBody>
          <a:bodyPr/>
          <a:lstStyle>
            <a:lvl1pPr>
              <a:defRPr>
                <a:solidFill>
                  <a:schemeClr val="tx1"/>
                </a:solidFill>
                <a:effectLst/>
              </a:defRPr>
            </a:lvl1pPr>
          </a:lstStyle>
          <a:p>
            <a:pPr algn="r"/>
            <a:r>
              <a:rPr lang="en-US"/>
              <a:t>Sample Footer Text</a:t>
            </a:r>
          </a:p>
        </p:txBody>
      </p:sp>
      <p:sp>
        <p:nvSpPr>
          <p:cNvPr id="10" name="Slide Number Placeholder 9">
            <a:extLst>
              <a:ext uri="{FF2B5EF4-FFF2-40B4-BE49-F238E27FC236}">
                <a16:creationId xmlns:a16="http://schemas.microsoft.com/office/drawing/2014/main" id="{80387031-1FAB-58C5-4405-B9154D8D4EFB}"/>
              </a:ext>
            </a:extLst>
          </p:cNvPr>
          <p:cNvSpPr>
            <a:spLocks noGrp="1"/>
          </p:cNvSpPr>
          <p:nvPr>
            <p:ph type="sldNum" sz="quarter" idx="17"/>
          </p:nvPr>
        </p:nvSpPr>
        <p:spPr>
          <a:xfrm>
            <a:off x="11494008" y="3218688"/>
            <a:ext cx="630936" cy="429768"/>
          </a:xfrm>
          <a:prstGeom prst="rect">
            <a:avLst/>
          </a:prstGeom>
        </p:spPr>
        <p:txBody>
          <a:bodyPr/>
          <a:lstStyle>
            <a:lvl1pPr>
              <a:defRPr>
                <a:solidFill>
                  <a:schemeClr val="tx1"/>
                </a:solidFill>
                <a:effectLst/>
              </a:defRPr>
            </a:lvl1pPr>
          </a:lstStyle>
          <a:p>
            <a:pPr algn="ctr"/>
            <a:fld id="{CC057153-B650-4DEB-B370-79DDCFDCE934}" type="slidenum">
              <a:rPr lang="en-US" smtClean="0"/>
              <a:t>‹#›</a:t>
            </a:fld>
            <a:endParaRPr lang="en-US"/>
          </a:p>
        </p:txBody>
      </p:sp>
      <p:sp>
        <p:nvSpPr>
          <p:cNvPr id="3" name="Date Placeholder 2">
            <a:extLst>
              <a:ext uri="{FF2B5EF4-FFF2-40B4-BE49-F238E27FC236}">
                <a16:creationId xmlns:a16="http://schemas.microsoft.com/office/drawing/2014/main" id="{43FC80B3-DCFA-D45D-AE8E-A26A743D9695}"/>
              </a:ext>
            </a:extLst>
          </p:cNvPr>
          <p:cNvSpPr>
            <a:spLocks noGrp="1"/>
          </p:cNvSpPr>
          <p:nvPr>
            <p:ph type="dt" sz="half" idx="15"/>
          </p:nvPr>
        </p:nvSpPr>
        <p:spPr>
          <a:xfrm rot="5400000">
            <a:off x="10469880" y="4892040"/>
            <a:ext cx="2670048" cy="365760"/>
          </a:xfrm>
          <a:prstGeom prst="rect">
            <a:avLst/>
          </a:prstGeom>
        </p:spPr>
        <p:txBody>
          <a:bodyPr/>
          <a:lstStyle>
            <a:lvl1pPr>
              <a:defRPr>
                <a:solidFill>
                  <a:schemeClr val="tx1"/>
                </a:solidFill>
                <a:effectLst/>
              </a:defRPr>
            </a:lvl1pPr>
          </a:lstStyle>
          <a:p>
            <a:fld id="{A5E72C91-39AC-4454-8F36-9494A492B0DB}" type="datetime4">
              <a:rPr lang="en-US" smtClean="0"/>
              <a:t>August 18, 2026</a:t>
            </a:fld>
            <a:endParaRPr lang="en-US"/>
          </a:p>
        </p:txBody>
      </p:sp>
    </p:spTree>
    <p:extLst>
      <p:ext uri="{BB962C8B-B14F-4D97-AF65-F5344CB8AC3E}">
        <p14:creationId xmlns:p14="http://schemas.microsoft.com/office/powerpoint/2010/main" val="81569240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24128" y="585216"/>
            <a:ext cx="9720072" cy="1499616"/>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1024128" y="2286000"/>
            <a:ext cx="9720073" cy="4023360"/>
          </a:xfrm>
          <a:prstGeom prst="rect">
            <a:avLst/>
          </a:prstGeom>
        </p:spPr>
        <p:txBody>
          <a:bodyPr vert="horz" lIns="45720" tIns="45720" rIns="4572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1024129" y="6470704"/>
            <a:ext cx="2154143"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DD1D86AF-0808-4940-B4C2-97D9AF2825A5}" type="datetime4">
              <a:rPr lang="en-US" smtClean="0"/>
              <a:t>August 18, 2026</a:t>
            </a:fld>
            <a:endParaRPr lang="en-US"/>
          </a:p>
        </p:txBody>
      </p:sp>
      <p:sp>
        <p:nvSpPr>
          <p:cNvPr id="5" name="Footer Placeholder 4"/>
          <p:cNvSpPr>
            <a:spLocks noGrp="1"/>
          </p:cNvSpPr>
          <p:nvPr>
            <p:ph type="ftr" sz="quarter" idx="3"/>
          </p:nvPr>
        </p:nvSpPr>
        <p:spPr>
          <a:xfrm>
            <a:off x="4842932" y="6470704"/>
            <a:ext cx="5901459"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pPr algn="r"/>
            <a:r>
              <a:rPr lang="en-US"/>
              <a:t>Sample Footer Text</a:t>
            </a:r>
          </a:p>
        </p:txBody>
      </p:sp>
      <p:sp>
        <p:nvSpPr>
          <p:cNvPr id="6" name="Slide Number Placeholder 5"/>
          <p:cNvSpPr>
            <a:spLocks noGrp="1"/>
          </p:cNvSpPr>
          <p:nvPr>
            <p:ph type="sldNum" sz="quarter" idx="4"/>
          </p:nvPr>
        </p:nvSpPr>
        <p:spPr>
          <a:xfrm>
            <a:off x="10837333" y="6470704"/>
            <a:ext cx="97366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pPr algn="ctr"/>
            <a:fld id="{8D252C1B-CBF0-4A4D-8F57-7FB989103249}" type="slidenum">
              <a:rPr lang="en-US" smtClean="0"/>
              <a:t>‹#›</a:t>
            </a:fld>
            <a:endParaRPr lang="en-US"/>
          </a:p>
        </p:txBody>
      </p:sp>
      <p:cxnSp>
        <p:nvCxnSpPr>
          <p:cNvPr id="7" name="Straight Connector 6"/>
          <p:cNvCxnSpPr/>
          <p:nvPr/>
        </p:nvCxnSpPr>
        <p:spPr>
          <a:xfrm flipV="1">
            <a:off x="7620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41588243"/>
      </p:ext>
    </p:extLst>
  </p:cSld>
  <p:clrMap bg1="lt1" tx1="dk1" bg2="lt2" tx2="dk2" accent1="accent1" accent2="accent2" accent3="accent3" accent4="accent4" accent5="accent5" accent6="accent6" hlink="hlink" folHlink="folHlink"/>
  <p:sldLayoutIdLst>
    <p:sldLayoutId id="2147483932" r:id="rId1"/>
    <p:sldLayoutId id="2147483933" r:id="rId2"/>
    <p:sldLayoutId id="2147483934" r:id="rId3"/>
    <p:sldLayoutId id="2147483935" r:id="rId4"/>
    <p:sldLayoutId id="2147483936" r:id="rId5"/>
    <p:sldLayoutId id="2147483937" r:id="rId6"/>
    <p:sldLayoutId id="2147483938" r:id="rId7"/>
    <p:sldLayoutId id="2147483939" r:id="rId8"/>
    <p:sldLayoutId id="2147483940" r:id="rId9"/>
    <p:sldLayoutId id="2147483941" r:id="rId10"/>
    <p:sldLayoutId id="2147483942" r:id="rId11"/>
    <p:sldLayoutId id="2147483943" r:id="rId12"/>
    <p:sldLayoutId id="2147483945" r:id="rId13"/>
    <p:sldLayoutId id="2147483946" r:id="rId14"/>
  </p:sldLayoutIdLst>
  <p:txStyles>
    <p:titleStyle>
      <a:lvl1pPr algn="l" defTabSz="914400" rtl="0" eaLnBrk="1" latinLnBrk="0" hangingPunct="1">
        <a:lnSpc>
          <a:spcPct val="80000"/>
        </a:lnSpc>
        <a:spcBef>
          <a:spcPct val="0"/>
        </a:spcBef>
        <a:buNone/>
        <a:defRPr sz="50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Tx/>
        <a:buFont typeface="Tw Cen MT" panose="020B0602020104020603" pitchFamily="34" charset="0"/>
        <a:buChar char=" "/>
        <a:defRPr sz="22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8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3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3" Type="http://schemas.openxmlformats.org/officeDocument/2006/relationships/hyperlink" Target="http://www.paramountcity.gov/" TargetMode="External"/><Relationship Id="rId2" Type="http://schemas.openxmlformats.org/officeDocument/2006/relationships/hyperlink" Target="https://www.paramountcity.gov/government/departments/administrative-services/mobile-homes/" TargetMode="External"/><Relationship Id="rId1" Type="http://schemas.openxmlformats.org/officeDocument/2006/relationships/slideLayout" Target="../slideLayouts/slideLayout13.xml"/><Relationship Id="rId4" Type="http://schemas.openxmlformats.org/officeDocument/2006/relationships/hyperlink" Target="mailto:gchavez@paramountcity.gov" TargetMode="Externa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a:extLst>
              <a:ext uri="{FF2B5EF4-FFF2-40B4-BE49-F238E27FC236}">
                <a16:creationId xmlns:a16="http://schemas.microsoft.com/office/drawing/2014/main" id="{3A8EC506-B1DA-46A1-B44D-774E68468E1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4572001"/>
          </a:xfrm>
          <a:prstGeom prst="rect">
            <a:avLst/>
          </a:prstGeom>
          <a:solidFill>
            <a:schemeClr val="accent1">
              <a:lumMod val="75000"/>
            </a:schemeClr>
          </a:solidFill>
          <a:ln w="15875"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sp>
        <p:nvSpPr>
          <p:cNvPr id="8" name="Oval 5">
            <a:extLst>
              <a:ext uri="{FF2B5EF4-FFF2-40B4-BE49-F238E27FC236}">
                <a16:creationId xmlns:a16="http://schemas.microsoft.com/office/drawing/2014/main" id="{BFF30785-305E-45D7-984F-5AA93D3CA56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92000" cy="4572001"/>
          </a:xfrm>
          <a:custGeom>
            <a:avLst/>
            <a:gdLst/>
            <a:ahLst/>
            <a:cxnLst/>
            <a:rect l="l" t="t" r="r" b="b"/>
            <a:pathLst>
              <a:path w="12192000" h="4572001">
                <a:moveTo>
                  <a:pt x="12192000" y="4387986"/>
                </a:moveTo>
                <a:lnTo>
                  <a:pt x="12192000" y="4572001"/>
                </a:lnTo>
                <a:lnTo>
                  <a:pt x="12013927" y="4572001"/>
                </a:lnTo>
                <a:cubicBezTo>
                  <a:pt x="12084901" y="4522707"/>
                  <a:pt x="12145198" y="4460004"/>
                  <a:pt x="12192000" y="4387986"/>
                </a:cubicBezTo>
                <a:close/>
                <a:moveTo>
                  <a:pt x="12192000" y="4041440"/>
                </a:moveTo>
                <a:lnTo>
                  <a:pt x="12192000" y="4174488"/>
                </a:lnTo>
                <a:cubicBezTo>
                  <a:pt x="12005469" y="4244657"/>
                  <a:pt x="11857227" y="4389538"/>
                  <a:pt x="11786673" y="4572001"/>
                </a:cubicBezTo>
                <a:lnTo>
                  <a:pt x="11649784" y="4572001"/>
                </a:lnTo>
                <a:cubicBezTo>
                  <a:pt x="11730542" y="4320085"/>
                  <a:pt x="11933879" y="4121396"/>
                  <a:pt x="12192000" y="4041440"/>
                </a:cubicBezTo>
                <a:close/>
                <a:moveTo>
                  <a:pt x="10767111" y="3999419"/>
                </a:moveTo>
                <a:lnTo>
                  <a:pt x="10784198" y="4001042"/>
                </a:lnTo>
                <a:cubicBezTo>
                  <a:pt x="10816584" y="4001569"/>
                  <a:pt x="10848477" y="4004550"/>
                  <a:pt x="10879660" y="4010107"/>
                </a:cubicBezTo>
                <a:cubicBezTo>
                  <a:pt x="10885236" y="4009688"/>
                  <a:pt x="10890564" y="4010636"/>
                  <a:pt x="10895873" y="4011646"/>
                </a:cubicBezTo>
                <a:lnTo>
                  <a:pt x="10895990" y="4012794"/>
                </a:lnTo>
                <a:cubicBezTo>
                  <a:pt x="11208069" y="4064450"/>
                  <a:pt x="11461298" y="4283539"/>
                  <a:pt x="11554662" y="4572001"/>
                </a:cubicBezTo>
                <a:lnTo>
                  <a:pt x="11417114" y="4572001"/>
                </a:lnTo>
                <a:cubicBezTo>
                  <a:pt x="11333731" y="4357380"/>
                  <a:pt x="11143362" y="4194541"/>
                  <a:pt x="10909360" y="4144250"/>
                </a:cubicBezTo>
                <a:cubicBezTo>
                  <a:pt x="10943854" y="4319651"/>
                  <a:pt x="11046077" y="4471530"/>
                  <a:pt x="11189175" y="4572001"/>
                </a:cubicBezTo>
                <a:lnTo>
                  <a:pt x="10994934" y="4572001"/>
                </a:lnTo>
                <a:cubicBezTo>
                  <a:pt x="10878802" y="4452596"/>
                  <a:pt x="10800240" y="4298519"/>
                  <a:pt x="10775875" y="4127511"/>
                </a:cubicBezTo>
                <a:cubicBezTo>
                  <a:pt x="10775707" y="4127458"/>
                  <a:pt x="10775539" y="4127453"/>
                  <a:pt x="10775369" y="4127448"/>
                </a:cubicBezTo>
                <a:lnTo>
                  <a:pt x="10774831" y="4120772"/>
                </a:lnTo>
                <a:cubicBezTo>
                  <a:pt x="10769772" y="4090522"/>
                  <a:pt x="10767321" y="4059631"/>
                  <a:pt x="10767364" y="4028296"/>
                </a:cubicBezTo>
                <a:cubicBezTo>
                  <a:pt x="10766052" y="4022668"/>
                  <a:pt x="10765993" y="4017001"/>
                  <a:pt x="10765993" y="4011320"/>
                </a:cubicBezTo>
                <a:lnTo>
                  <a:pt x="10766587" y="3999880"/>
                </a:lnTo>
                <a:lnTo>
                  <a:pt x="10767085" y="3999913"/>
                </a:lnTo>
                <a:close/>
                <a:moveTo>
                  <a:pt x="10744358" y="3999419"/>
                </a:moveTo>
                <a:lnTo>
                  <a:pt x="10744384" y="3999913"/>
                </a:lnTo>
                <a:lnTo>
                  <a:pt x="10744882" y="3999880"/>
                </a:lnTo>
                <a:lnTo>
                  <a:pt x="10745476" y="4011320"/>
                </a:lnTo>
                <a:cubicBezTo>
                  <a:pt x="10745476" y="4017001"/>
                  <a:pt x="10745417" y="4022668"/>
                  <a:pt x="10744105" y="4028296"/>
                </a:cubicBezTo>
                <a:cubicBezTo>
                  <a:pt x="10744148" y="4059631"/>
                  <a:pt x="10741697" y="4090522"/>
                  <a:pt x="10736638" y="4120772"/>
                </a:cubicBezTo>
                <a:lnTo>
                  <a:pt x="10736100" y="4127448"/>
                </a:lnTo>
                <a:cubicBezTo>
                  <a:pt x="10735930" y="4127453"/>
                  <a:pt x="10735762" y="4127458"/>
                  <a:pt x="10735594" y="4127511"/>
                </a:cubicBezTo>
                <a:cubicBezTo>
                  <a:pt x="10711229" y="4298519"/>
                  <a:pt x="10632667" y="4452596"/>
                  <a:pt x="10516535" y="4572001"/>
                </a:cubicBezTo>
                <a:lnTo>
                  <a:pt x="10322294" y="4572001"/>
                </a:lnTo>
                <a:cubicBezTo>
                  <a:pt x="10465392" y="4471530"/>
                  <a:pt x="10567615" y="4319650"/>
                  <a:pt x="10602109" y="4144250"/>
                </a:cubicBezTo>
                <a:cubicBezTo>
                  <a:pt x="10368107" y="4194541"/>
                  <a:pt x="10177738" y="4357380"/>
                  <a:pt x="10094355" y="4572001"/>
                </a:cubicBezTo>
                <a:lnTo>
                  <a:pt x="9956808" y="4572001"/>
                </a:lnTo>
                <a:cubicBezTo>
                  <a:pt x="10050171" y="4283539"/>
                  <a:pt x="10303400" y="4064450"/>
                  <a:pt x="10615479" y="4012794"/>
                </a:cubicBezTo>
                <a:lnTo>
                  <a:pt x="10615596" y="4011646"/>
                </a:lnTo>
                <a:cubicBezTo>
                  <a:pt x="10620905" y="4010636"/>
                  <a:pt x="10626233" y="4009688"/>
                  <a:pt x="10631809" y="4010107"/>
                </a:cubicBezTo>
                <a:cubicBezTo>
                  <a:pt x="10662992" y="4004550"/>
                  <a:pt x="10694885" y="4001569"/>
                  <a:pt x="10727271" y="4001042"/>
                </a:cubicBezTo>
                <a:close/>
                <a:moveTo>
                  <a:pt x="9074958" y="3999419"/>
                </a:moveTo>
                <a:lnTo>
                  <a:pt x="9092045" y="4001042"/>
                </a:lnTo>
                <a:cubicBezTo>
                  <a:pt x="9124431" y="4001569"/>
                  <a:pt x="9156324" y="4004550"/>
                  <a:pt x="9187507" y="4010107"/>
                </a:cubicBezTo>
                <a:cubicBezTo>
                  <a:pt x="9193083" y="4009688"/>
                  <a:pt x="9198411" y="4010636"/>
                  <a:pt x="9203720" y="4011646"/>
                </a:cubicBezTo>
                <a:lnTo>
                  <a:pt x="9203837" y="4012794"/>
                </a:lnTo>
                <a:cubicBezTo>
                  <a:pt x="9515916" y="4064450"/>
                  <a:pt x="9769145" y="4283539"/>
                  <a:pt x="9862508" y="4572001"/>
                </a:cubicBezTo>
                <a:lnTo>
                  <a:pt x="9724961" y="4572001"/>
                </a:lnTo>
                <a:cubicBezTo>
                  <a:pt x="9641578" y="4357380"/>
                  <a:pt x="9451209" y="4194541"/>
                  <a:pt x="9217207" y="4144250"/>
                </a:cubicBezTo>
                <a:cubicBezTo>
                  <a:pt x="9251701" y="4319651"/>
                  <a:pt x="9353924" y="4471530"/>
                  <a:pt x="9497022" y="4572001"/>
                </a:cubicBezTo>
                <a:lnTo>
                  <a:pt x="9302781" y="4572001"/>
                </a:lnTo>
                <a:cubicBezTo>
                  <a:pt x="9186649" y="4452596"/>
                  <a:pt x="9108087" y="4298519"/>
                  <a:pt x="9083722" y="4127511"/>
                </a:cubicBezTo>
                <a:cubicBezTo>
                  <a:pt x="9083554" y="4127458"/>
                  <a:pt x="9083386" y="4127453"/>
                  <a:pt x="9083216" y="4127448"/>
                </a:cubicBezTo>
                <a:lnTo>
                  <a:pt x="9082678" y="4120772"/>
                </a:lnTo>
                <a:cubicBezTo>
                  <a:pt x="9077619" y="4090522"/>
                  <a:pt x="9075168" y="4059631"/>
                  <a:pt x="9075211" y="4028296"/>
                </a:cubicBezTo>
                <a:cubicBezTo>
                  <a:pt x="9073899" y="4022668"/>
                  <a:pt x="9073840" y="4017001"/>
                  <a:pt x="9073840" y="4011320"/>
                </a:cubicBezTo>
                <a:lnTo>
                  <a:pt x="9074434" y="3999880"/>
                </a:lnTo>
                <a:lnTo>
                  <a:pt x="9074932" y="3999913"/>
                </a:lnTo>
                <a:close/>
                <a:moveTo>
                  <a:pt x="9052207" y="3999419"/>
                </a:moveTo>
                <a:lnTo>
                  <a:pt x="9052233" y="3999913"/>
                </a:lnTo>
                <a:lnTo>
                  <a:pt x="9052731" y="3999880"/>
                </a:lnTo>
                <a:lnTo>
                  <a:pt x="9053325" y="4011320"/>
                </a:lnTo>
                <a:cubicBezTo>
                  <a:pt x="9053325" y="4017001"/>
                  <a:pt x="9053266" y="4022668"/>
                  <a:pt x="9051954" y="4028296"/>
                </a:cubicBezTo>
                <a:cubicBezTo>
                  <a:pt x="9051997" y="4059631"/>
                  <a:pt x="9049546" y="4090522"/>
                  <a:pt x="9044487" y="4120772"/>
                </a:cubicBezTo>
                <a:lnTo>
                  <a:pt x="9043949" y="4127448"/>
                </a:lnTo>
                <a:cubicBezTo>
                  <a:pt x="9043779" y="4127453"/>
                  <a:pt x="9043611" y="4127458"/>
                  <a:pt x="9043443" y="4127511"/>
                </a:cubicBezTo>
                <a:cubicBezTo>
                  <a:pt x="9019078" y="4298519"/>
                  <a:pt x="8940516" y="4452596"/>
                  <a:pt x="8824384" y="4572001"/>
                </a:cubicBezTo>
                <a:lnTo>
                  <a:pt x="8630143" y="4572001"/>
                </a:lnTo>
                <a:cubicBezTo>
                  <a:pt x="8773241" y="4471530"/>
                  <a:pt x="8875464" y="4319651"/>
                  <a:pt x="8909958" y="4144250"/>
                </a:cubicBezTo>
                <a:cubicBezTo>
                  <a:pt x="8675956" y="4194541"/>
                  <a:pt x="8485587" y="4357380"/>
                  <a:pt x="8402204" y="4572001"/>
                </a:cubicBezTo>
                <a:lnTo>
                  <a:pt x="8264656" y="4572001"/>
                </a:lnTo>
                <a:cubicBezTo>
                  <a:pt x="8358019" y="4283539"/>
                  <a:pt x="8611249" y="4064450"/>
                  <a:pt x="8923328" y="4012794"/>
                </a:cubicBezTo>
                <a:lnTo>
                  <a:pt x="8923445" y="4011646"/>
                </a:lnTo>
                <a:cubicBezTo>
                  <a:pt x="8928754" y="4010636"/>
                  <a:pt x="8934082" y="4009688"/>
                  <a:pt x="8939658" y="4010107"/>
                </a:cubicBezTo>
                <a:cubicBezTo>
                  <a:pt x="8970841" y="4004550"/>
                  <a:pt x="9002734" y="4001569"/>
                  <a:pt x="9035120" y="4001042"/>
                </a:cubicBezTo>
                <a:close/>
                <a:moveTo>
                  <a:pt x="7382807" y="3999419"/>
                </a:moveTo>
                <a:lnTo>
                  <a:pt x="7399895" y="4001042"/>
                </a:lnTo>
                <a:cubicBezTo>
                  <a:pt x="7432280" y="4001569"/>
                  <a:pt x="7464173" y="4004550"/>
                  <a:pt x="7495356" y="4010107"/>
                </a:cubicBezTo>
                <a:cubicBezTo>
                  <a:pt x="7500932" y="4009688"/>
                  <a:pt x="7506260" y="4010636"/>
                  <a:pt x="7511569" y="4011646"/>
                </a:cubicBezTo>
                <a:lnTo>
                  <a:pt x="7511686" y="4012794"/>
                </a:lnTo>
                <a:cubicBezTo>
                  <a:pt x="7823765" y="4064450"/>
                  <a:pt x="8076994" y="4283539"/>
                  <a:pt x="8170358" y="4572001"/>
                </a:cubicBezTo>
                <a:lnTo>
                  <a:pt x="8032809" y="4572001"/>
                </a:lnTo>
                <a:cubicBezTo>
                  <a:pt x="7949426" y="4357380"/>
                  <a:pt x="7759058" y="4194541"/>
                  <a:pt x="7525056" y="4144250"/>
                </a:cubicBezTo>
                <a:cubicBezTo>
                  <a:pt x="7559550" y="4319650"/>
                  <a:pt x="7661773" y="4471530"/>
                  <a:pt x="7804870" y="4572001"/>
                </a:cubicBezTo>
                <a:lnTo>
                  <a:pt x="7610630" y="4572001"/>
                </a:lnTo>
                <a:cubicBezTo>
                  <a:pt x="7494498" y="4452596"/>
                  <a:pt x="7415935" y="4298519"/>
                  <a:pt x="7391571" y="4127511"/>
                </a:cubicBezTo>
                <a:cubicBezTo>
                  <a:pt x="7391403" y="4127458"/>
                  <a:pt x="7391235" y="4127453"/>
                  <a:pt x="7391065" y="4127448"/>
                </a:cubicBezTo>
                <a:lnTo>
                  <a:pt x="7390527" y="4120772"/>
                </a:lnTo>
                <a:cubicBezTo>
                  <a:pt x="7385468" y="4090522"/>
                  <a:pt x="7383018" y="4059631"/>
                  <a:pt x="7383060" y="4028296"/>
                </a:cubicBezTo>
                <a:cubicBezTo>
                  <a:pt x="7381748" y="4022668"/>
                  <a:pt x="7381689" y="4017001"/>
                  <a:pt x="7381689" y="4011320"/>
                </a:cubicBezTo>
                <a:lnTo>
                  <a:pt x="7382283" y="3999880"/>
                </a:lnTo>
                <a:lnTo>
                  <a:pt x="7382781" y="3999913"/>
                </a:lnTo>
                <a:close/>
                <a:moveTo>
                  <a:pt x="7360056" y="3999419"/>
                </a:moveTo>
                <a:lnTo>
                  <a:pt x="7360082" y="3999913"/>
                </a:lnTo>
                <a:lnTo>
                  <a:pt x="7360580" y="3999880"/>
                </a:lnTo>
                <a:lnTo>
                  <a:pt x="7361174" y="4011320"/>
                </a:lnTo>
                <a:cubicBezTo>
                  <a:pt x="7361174" y="4017001"/>
                  <a:pt x="7361115" y="4022668"/>
                  <a:pt x="7359803" y="4028296"/>
                </a:cubicBezTo>
                <a:cubicBezTo>
                  <a:pt x="7359845" y="4059631"/>
                  <a:pt x="7357395" y="4090522"/>
                  <a:pt x="7352336" y="4120772"/>
                </a:cubicBezTo>
                <a:lnTo>
                  <a:pt x="7351798" y="4127448"/>
                </a:lnTo>
                <a:cubicBezTo>
                  <a:pt x="7351628" y="4127453"/>
                  <a:pt x="7351460" y="4127458"/>
                  <a:pt x="7351292" y="4127511"/>
                </a:cubicBezTo>
                <a:cubicBezTo>
                  <a:pt x="7326927" y="4298519"/>
                  <a:pt x="7248364" y="4452596"/>
                  <a:pt x="7132233" y="4572001"/>
                </a:cubicBezTo>
                <a:lnTo>
                  <a:pt x="6937992" y="4572001"/>
                </a:lnTo>
                <a:cubicBezTo>
                  <a:pt x="7081090" y="4471530"/>
                  <a:pt x="7183313" y="4319650"/>
                  <a:pt x="7217807" y="4144250"/>
                </a:cubicBezTo>
                <a:cubicBezTo>
                  <a:pt x="6983804" y="4194541"/>
                  <a:pt x="6793436" y="4357380"/>
                  <a:pt x="6710053" y="4572001"/>
                </a:cubicBezTo>
                <a:lnTo>
                  <a:pt x="6572505" y="4572001"/>
                </a:lnTo>
                <a:cubicBezTo>
                  <a:pt x="6665868" y="4283539"/>
                  <a:pt x="6919098" y="4064450"/>
                  <a:pt x="7231177" y="4012794"/>
                </a:cubicBezTo>
                <a:lnTo>
                  <a:pt x="7231294" y="4011646"/>
                </a:lnTo>
                <a:cubicBezTo>
                  <a:pt x="7236603" y="4010636"/>
                  <a:pt x="7241931" y="4009688"/>
                  <a:pt x="7247507" y="4010107"/>
                </a:cubicBezTo>
                <a:cubicBezTo>
                  <a:pt x="7278690" y="4004550"/>
                  <a:pt x="7310583" y="4001569"/>
                  <a:pt x="7342968" y="4001042"/>
                </a:cubicBezTo>
                <a:close/>
                <a:moveTo>
                  <a:pt x="5690656" y="3999419"/>
                </a:moveTo>
                <a:lnTo>
                  <a:pt x="5707743" y="4001042"/>
                </a:lnTo>
                <a:cubicBezTo>
                  <a:pt x="5740129" y="4001569"/>
                  <a:pt x="5772021" y="4004550"/>
                  <a:pt x="5803205" y="4010107"/>
                </a:cubicBezTo>
                <a:cubicBezTo>
                  <a:pt x="5808781" y="4009688"/>
                  <a:pt x="5814109" y="4010636"/>
                  <a:pt x="5819417" y="4011646"/>
                </a:cubicBezTo>
                <a:lnTo>
                  <a:pt x="5819534" y="4012794"/>
                </a:lnTo>
                <a:cubicBezTo>
                  <a:pt x="6131614" y="4064450"/>
                  <a:pt x="6384843" y="4283539"/>
                  <a:pt x="6478206" y="4572001"/>
                </a:cubicBezTo>
                <a:lnTo>
                  <a:pt x="6340658" y="4572001"/>
                </a:lnTo>
                <a:cubicBezTo>
                  <a:pt x="6257275" y="4357380"/>
                  <a:pt x="6066907" y="4194541"/>
                  <a:pt x="5832905" y="4144250"/>
                </a:cubicBezTo>
                <a:cubicBezTo>
                  <a:pt x="5867399" y="4319651"/>
                  <a:pt x="5969622" y="4471530"/>
                  <a:pt x="6112719" y="4572001"/>
                </a:cubicBezTo>
                <a:lnTo>
                  <a:pt x="5918478" y="4572001"/>
                </a:lnTo>
                <a:cubicBezTo>
                  <a:pt x="5802347" y="4452596"/>
                  <a:pt x="5723784" y="4298519"/>
                  <a:pt x="5699419" y="4127511"/>
                </a:cubicBezTo>
                <a:cubicBezTo>
                  <a:pt x="5699252" y="4127458"/>
                  <a:pt x="5699083" y="4127453"/>
                  <a:pt x="5698914" y="4127448"/>
                </a:cubicBezTo>
                <a:lnTo>
                  <a:pt x="5698375" y="4120772"/>
                </a:lnTo>
                <a:cubicBezTo>
                  <a:pt x="5693317" y="4090522"/>
                  <a:pt x="5690866" y="4059631"/>
                  <a:pt x="5690908" y="4028296"/>
                </a:cubicBezTo>
                <a:cubicBezTo>
                  <a:pt x="5689596" y="4022668"/>
                  <a:pt x="5689538" y="4017001"/>
                  <a:pt x="5689538" y="4011320"/>
                </a:cubicBezTo>
                <a:lnTo>
                  <a:pt x="5690132" y="3999880"/>
                </a:lnTo>
                <a:lnTo>
                  <a:pt x="5690630" y="3999913"/>
                </a:lnTo>
                <a:close/>
                <a:moveTo>
                  <a:pt x="5667905" y="3999419"/>
                </a:moveTo>
                <a:lnTo>
                  <a:pt x="5667931" y="3999913"/>
                </a:lnTo>
                <a:lnTo>
                  <a:pt x="5668429" y="3999880"/>
                </a:lnTo>
                <a:lnTo>
                  <a:pt x="5669023" y="4011320"/>
                </a:lnTo>
                <a:cubicBezTo>
                  <a:pt x="5669023" y="4017001"/>
                  <a:pt x="5668964" y="4022668"/>
                  <a:pt x="5667652" y="4028296"/>
                </a:cubicBezTo>
                <a:cubicBezTo>
                  <a:pt x="5667694" y="4059631"/>
                  <a:pt x="5665244" y="4090522"/>
                  <a:pt x="5660185" y="4120772"/>
                </a:cubicBezTo>
                <a:lnTo>
                  <a:pt x="5659647" y="4127448"/>
                </a:lnTo>
                <a:cubicBezTo>
                  <a:pt x="5659477" y="4127453"/>
                  <a:pt x="5659309" y="4127458"/>
                  <a:pt x="5659141" y="4127511"/>
                </a:cubicBezTo>
                <a:cubicBezTo>
                  <a:pt x="5634776" y="4298519"/>
                  <a:pt x="5556213" y="4452596"/>
                  <a:pt x="5440082" y="4572001"/>
                </a:cubicBezTo>
                <a:lnTo>
                  <a:pt x="5245841" y="4572001"/>
                </a:lnTo>
                <a:cubicBezTo>
                  <a:pt x="5388939" y="4471530"/>
                  <a:pt x="5491162" y="4319651"/>
                  <a:pt x="5525656" y="4144250"/>
                </a:cubicBezTo>
                <a:cubicBezTo>
                  <a:pt x="5291653" y="4194541"/>
                  <a:pt x="5101285" y="4357380"/>
                  <a:pt x="5017902" y="4572001"/>
                </a:cubicBezTo>
                <a:lnTo>
                  <a:pt x="4880354" y="4572001"/>
                </a:lnTo>
                <a:cubicBezTo>
                  <a:pt x="4973717" y="4283539"/>
                  <a:pt x="5226947" y="4064450"/>
                  <a:pt x="5539026" y="4012794"/>
                </a:cubicBezTo>
                <a:lnTo>
                  <a:pt x="5539143" y="4011646"/>
                </a:lnTo>
                <a:cubicBezTo>
                  <a:pt x="5544452" y="4010636"/>
                  <a:pt x="5549780" y="4009688"/>
                  <a:pt x="5555356" y="4010107"/>
                </a:cubicBezTo>
                <a:cubicBezTo>
                  <a:pt x="5586539" y="4004550"/>
                  <a:pt x="5618432" y="4001569"/>
                  <a:pt x="5650817" y="4001042"/>
                </a:cubicBezTo>
                <a:close/>
                <a:moveTo>
                  <a:pt x="3998505" y="3999419"/>
                </a:moveTo>
                <a:lnTo>
                  <a:pt x="4015592" y="4001042"/>
                </a:lnTo>
                <a:cubicBezTo>
                  <a:pt x="4047978" y="4001569"/>
                  <a:pt x="4079870" y="4004550"/>
                  <a:pt x="4111054" y="4010107"/>
                </a:cubicBezTo>
                <a:cubicBezTo>
                  <a:pt x="4116630" y="4009688"/>
                  <a:pt x="4121958" y="4010636"/>
                  <a:pt x="4127266" y="4011646"/>
                </a:cubicBezTo>
                <a:lnTo>
                  <a:pt x="4127384" y="4012794"/>
                </a:lnTo>
                <a:cubicBezTo>
                  <a:pt x="4439463" y="4064450"/>
                  <a:pt x="4692692" y="4283539"/>
                  <a:pt x="4786055" y="4572001"/>
                </a:cubicBezTo>
                <a:lnTo>
                  <a:pt x="4648508" y="4572001"/>
                </a:lnTo>
                <a:cubicBezTo>
                  <a:pt x="4565124" y="4357380"/>
                  <a:pt x="4374756" y="4194541"/>
                  <a:pt x="4140754" y="4144250"/>
                </a:cubicBezTo>
                <a:cubicBezTo>
                  <a:pt x="4175248" y="4319650"/>
                  <a:pt x="4277471" y="4471530"/>
                  <a:pt x="4420568" y="4572001"/>
                </a:cubicBezTo>
                <a:lnTo>
                  <a:pt x="4226327" y="4572001"/>
                </a:lnTo>
                <a:cubicBezTo>
                  <a:pt x="4110196" y="4452596"/>
                  <a:pt x="4031633" y="4298519"/>
                  <a:pt x="4007268" y="4127511"/>
                </a:cubicBezTo>
                <a:cubicBezTo>
                  <a:pt x="4007101" y="4127458"/>
                  <a:pt x="4006932" y="4127453"/>
                  <a:pt x="4006763" y="4127448"/>
                </a:cubicBezTo>
                <a:lnTo>
                  <a:pt x="4006225" y="4120772"/>
                </a:lnTo>
                <a:cubicBezTo>
                  <a:pt x="4001166" y="4090522"/>
                  <a:pt x="3998715" y="4059631"/>
                  <a:pt x="3998757" y="4028296"/>
                </a:cubicBezTo>
                <a:cubicBezTo>
                  <a:pt x="3997445" y="4022668"/>
                  <a:pt x="3997387" y="4017001"/>
                  <a:pt x="3997387" y="4011320"/>
                </a:cubicBezTo>
                <a:lnTo>
                  <a:pt x="3997981" y="3999880"/>
                </a:lnTo>
                <a:lnTo>
                  <a:pt x="3998479" y="3999913"/>
                </a:lnTo>
                <a:close/>
                <a:moveTo>
                  <a:pt x="3975754" y="3999419"/>
                </a:moveTo>
                <a:lnTo>
                  <a:pt x="3975780" y="3999913"/>
                </a:lnTo>
                <a:lnTo>
                  <a:pt x="3976278" y="3999880"/>
                </a:lnTo>
                <a:lnTo>
                  <a:pt x="3976872" y="4011320"/>
                </a:lnTo>
                <a:cubicBezTo>
                  <a:pt x="3976872" y="4017001"/>
                  <a:pt x="3976813" y="4022668"/>
                  <a:pt x="3975501" y="4028296"/>
                </a:cubicBezTo>
                <a:cubicBezTo>
                  <a:pt x="3975543" y="4059631"/>
                  <a:pt x="3973093" y="4090522"/>
                  <a:pt x="3968034" y="4120772"/>
                </a:cubicBezTo>
                <a:lnTo>
                  <a:pt x="3967496" y="4127448"/>
                </a:lnTo>
                <a:cubicBezTo>
                  <a:pt x="3967326" y="4127453"/>
                  <a:pt x="3967158" y="4127458"/>
                  <a:pt x="3966990" y="4127511"/>
                </a:cubicBezTo>
                <a:cubicBezTo>
                  <a:pt x="3942625" y="4298519"/>
                  <a:pt x="3864063" y="4452596"/>
                  <a:pt x="3747931" y="4572001"/>
                </a:cubicBezTo>
                <a:lnTo>
                  <a:pt x="3553690" y="4572001"/>
                </a:lnTo>
                <a:cubicBezTo>
                  <a:pt x="3696788" y="4471530"/>
                  <a:pt x="3799011" y="4319651"/>
                  <a:pt x="3833505" y="4144250"/>
                </a:cubicBezTo>
                <a:cubicBezTo>
                  <a:pt x="3599503" y="4194541"/>
                  <a:pt x="3409134" y="4357380"/>
                  <a:pt x="3325751" y="4572001"/>
                </a:cubicBezTo>
                <a:lnTo>
                  <a:pt x="3188203" y="4572001"/>
                </a:lnTo>
                <a:cubicBezTo>
                  <a:pt x="3281566" y="4283539"/>
                  <a:pt x="3534796" y="4064450"/>
                  <a:pt x="3846875" y="4012794"/>
                </a:cubicBezTo>
                <a:lnTo>
                  <a:pt x="3846992" y="4011646"/>
                </a:lnTo>
                <a:cubicBezTo>
                  <a:pt x="3852301" y="4010636"/>
                  <a:pt x="3857629" y="4009688"/>
                  <a:pt x="3863205" y="4010107"/>
                </a:cubicBezTo>
                <a:cubicBezTo>
                  <a:pt x="3894388" y="4004550"/>
                  <a:pt x="3926281" y="4001569"/>
                  <a:pt x="3958666" y="4001042"/>
                </a:cubicBezTo>
                <a:close/>
                <a:moveTo>
                  <a:pt x="2306354" y="3999419"/>
                </a:moveTo>
                <a:lnTo>
                  <a:pt x="2323441" y="4001042"/>
                </a:lnTo>
                <a:cubicBezTo>
                  <a:pt x="2355827" y="4001569"/>
                  <a:pt x="2387719" y="4004550"/>
                  <a:pt x="2418903" y="4010107"/>
                </a:cubicBezTo>
                <a:cubicBezTo>
                  <a:pt x="2424479" y="4009688"/>
                  <a:pt x="2429807" y="4010636"/>
                  <a:pt x="2435115" y="4011646"/>
                </a:cubicBezTo>
                <a:lnTo>
                  <a:pt x="2435233" y="4012794"/>
                </a:lnTo>
                <a:cubicBezTo>
                  <a:pt x="2747312" y="4064450"/>
                  <a:pt x="3000542" y="4283539"/>
                  <a:pt x="3093904" y="4572001"/>
                </a:cubicBezTo>
                <a:lnTo>
                  <a:pt x="2956357" y="4572001"/>
                </a:lnTo>
                <a:cubicBezTo>
                  <a:pt x="2872974" y="4357380"/>
                  <a:pt x="2682605" y="4194541"/>
                  <a:pt x="2448603" y="4144250"/>
                </a:cubicBezTo>
                <a:cubicBezTo>
                  <a:pt x="2483097" y="4319651"/>
                  <a:pt x="2585320" y="4471530"/>
                  <a:pt x="2728418" y="4572001"/>
                </a:cubicBezTo>
                <a:lnTo>
                  <a:pt x="2534177" y="4572001"/>
                </a:lnTo>
                <a:cubicBezTo>
                  <a:pt x="2418045" y="4452596"/>
                  <a:pt x="2339482" y="4298519"/>
                  <a:pt x="2315117" y="4127511"/>
                </a:cubicBezTo>
                <a:cubicBezTo>
                  <a:pt x="2314950" y="4127458"/>
                  <a:pt x="2314781" y="4127453"/>
                  <a:pt x="2314612" y="4127448"/>
                </a:cubicBezTo>
                <a:lnTo>
                  <a:pt x="2314074" y="4120772"/>
                </a:lnTo>
                <a:cubicBezTo>
                  <a:pt x="2309015" y="4090522"/>
                  <a:pt x="2306564" y="4059631"/>
                  <a:pt x="2306606" y="4028296"/>
                </a:cubicBezTo>
                <a:cubicBezTo>
                  <a:pt x="2305294" y="4022668"/>
                  <a:pt x="2305236" y="4017001"/>
                  <a:pt x="2305236" y="4011320"/>
                </a:cubicBezTo>
                <a:lnTo>
                  <a:pt x="2305830" y="3999880"/>
                </a:lnTo>
                <a:lnTo>
                  <a:pt x="2306328" y="3999913"/>
                </a:lnTo>
                <a:close/>
                <a:moveTo>
                  <a:pt x="2283603" y="3999419"/>
                </a:moveTo>
                <a:lnTo>
                  <a:pt x="2283629" y="3999913"/>
                </a:lnTo>
                <a:lnTo>
                  <a:pt x="2284127" y="3999880"/>
                </a:lnTo>
                <a:lnTo>
                  <a:pt x="2284721" y="4011320"/>
                </a:lnTo>
                <a:cubicBezTo>
                  <a:pt x="2284721" y="4017001"/>
                  <a:pt x="2284662" y="4022668"/>
                  <a:pt x="2283350" y="4028296"/>
                </a:cubicBezTo>
                <a:cubicBezTo>
                  <a:pt x="2283392" y="4059631"/>
                  <a:pt x="2280942" y="4090522"/>
                  <a:pt x="2275883" y="4120772"/>
                </a:cubicBezTo>
                <a:lnTo>
                  <a:pt x="2275345" y="4127448"/>
                </a:lnTo>
                <a:cubicBezTo>
                  <a:pt x="2275175" y="4127453"/>
                  <a:pt x="2275007" y="4127458"/>
                  <a:pt x="2274839" y="4127511"/>
                </a:cubicBezTo>
                <a:cubicBezTo>
                  <a:pt x="2250474" y="4298519"/>
                  <a:pt x="2171912" y="4452596"/>
                  <a:pt x="2055780" y="4572001"/>
                </a:cubicBezTo>
                <a:lnTo>
                  <a:pt x="1861539" y="4572001"/>
                </a:lnTo>
                <a:cubicBezTo>
                  <a:pt x="2004637" y="4471530"/>
                  <a:pt x="2106860" y="4319650"/>
                  <a:pt x="2141354" y="4144250"/>
                </a:cubicBezTo>
                <a:cubicBezTo>
                  <a:pt x="1907352" y="4194541"/>
                  <a:pt x="1716983" y="4357380"/>
                  <a:pt x="1633600" y="4572001"/>
                </a:cubicBezTo>
                <a:lnTo>
                  <a:pt x="1496052" y="4572001"/>
                </a:lnTo>
                <a:cubicBezTo>
                  <a:pt x="1589416" y="4283539"/>
                  <a:pt x="1842645" y="4064450"/>
                  <a:pt x="2154724" y="4012794"/>
                </a:cubicBezTo>
                <a:lnTo>
                  <a:pt x="2154841" y="4011646"/>
                </a:lnTo>
                <a:cubicBezTo>
                  <a:pt x="2160150" y="4010636"/>
                  <a:pt x="2165478" y="4009688"/>
                  <a:pt x="2171054" y="4010107"/>
                </a:cubicBezTo>
                <a:cubicBezTo>
                  <a:pt x="2202237" y="4004550"/>
                  <a:pt x="2234130" y="4001569"/>
                  <a:pt x="2266515" y="4001042"/>
                </a:cubicBezTo>
                <a:close/>
                <a:moveTo>
                  <a:pt x="614203" y="3999419"/>
                </a:moveTo>
                <a:lnTo>
                  <a:pt x="631290" y="4001042"/>
                </a:lnTo>
                <a:cubicBezTo>
                  <a:pt x="663676" y="4001569"/>
                  <a:pt x="695568" y="4004550"/>
                  <a:pt x="726752" y="4010107"/>
                </a:cubicBezTo>
                <a:cubicBezTo>
                  <a:pt x="732328" y="4009688"/>
                  <a:pt x="737656" y="4010636"/>
                  <a:pt x="742964" y="4011646"/>
                </a:cubicBezTo>
                <a:lnTo>
                  <a:pt x="743081" y="4012794"/>
                </a:lnTo>
                <a:cubicBezTo>
                  <a:pt x="1055161" y="4064450"/>
                  <a:pt x="1308390" y="4283539"/>
                  <a:pt x="1401754" y="4572001"/>
                </a:cubicBezTo>
                <a:lnTo>
                  <a:pt x="1264205" y="4572001"/>
                </a:lnTo>
                <a:cubicBezTo>
                  <a:pt x="1180823" y="4357380"/>
                  <a:pt x="990454" y="4194541"/>
                  <a:pt x="756452" y="4144250"/>
                </a:cubicBezTo>
                <a:cubicBezTo>
                  <a:pt x="790946" y="4319651"/>
                  <a:pt x="893169" y="4471530"/>
                  <a:pt x="1036266" y="4572001"/>
                </a:cubicBezTo>
                <a:lnTo>
                  <a:pt x="842026" y="4572001"/>
                </a:lnTo>
                <a:cubicBezTo>
                  <a:pt x="725894" y="4452596"/>
                  <a:pt x="647331" y="4298519"/>
                  <a:pt x="622966" y="4127511"/>
                </a:cubicBezTo>
                <a:cubicBezTo>
                  <a:pt x="622799" y="4127458"/>
                  <a:pt x="622630" y="4127453"/>
                  <a:pt x="622461" y="4127448"/>
                </a:cubicBezTo>
                <a:lnTo>
                  <a:pt x="621923" y="4120772"/>
                </a:lnTo>
                <a:cubicBezTo>
                  <a:pt x="616864" y="4090522"/>
                  <a:pt x="614413" y="4059631"/>
                  <a:pt x="614455" y="4028296"/>
                </a:cubicBezTo>
                <a:cubicBezTo>
                  <a:pt x="613143" y="4022668"/>
                  <a:pt x="613085" y="4017001"/>
                  <a:pt x="613085" y="4011320"/>
                </a:cubicBezTo>
                <a:lnTo>
                  <a:pt x="613679" y="3999880"/>
                </a:lnTo>
                <a:lnTo>
                  <a:pt x="614177" y="3999913"/>
                </a:lnTo>
                <a:close/>
                <a:moveTo>
                  <a:pt x="591452" y="3999419"/>
                </a:moveTo>
                <a:lnTo>
                  <a:pt x="591478" y="3999913"/>
                </a:lnTo>
                <a:lnTo>
                  <a:pt x="591976" y="3999880"/>
                </a:lnTo>
                <a:lnTo>
                  <a:pt x="592570" y="4011320"/>
                </a:lnTo>
                <a:cubicBezTo>
                  <a:pt x="592570" y="4017001"/>
                  <a:pt x="592511" y="4022668"/>
                  <a:pt x="591199" y="4028296"/>
                </a:cubicBezTo>
                <a:cubicBezTo>
                  <a:pt x="591242" y="4059631"/>
                  <a:pt x="588791" y="4090522"/>
                  <a:pt x="583732" y="4120772"/>
                </a:cubicBezTo>
                <a:lnTo>
                  <a:pt x="583194" y="4127448"/>
                </a:lnTo>
                <a:cubicBezTo>
                  <a:pt x="583024" y="4127453"/>
                  <a:pt x="582856" y="4127458"/>
                  <a:pt x="582689" y="4127511"/>
                </a:cubicBezTo>
                <a:cubicBezTo>
                  <a:pt x="558275" y="4298863"/>
                  <a:pt x="479445" y="4453216"/>
                  <a:pt x="362360" y="4572001"/>
                </a:cubicBezTo>
                <a:lnTo>
                  <a:pt x="169811" y="4572001"/>
                </a:lnTo>
                <a:cubicBezTo>
                  <a:pt x="312603" y="4471357"/>
                  <a:pt x="414729" y="4319551"/>
                  <a:pt x="449203" y="4144250"/>
                </a:cubicBezTo>
                <a:cubicBezTo>
                  <a:pt x="258971" y="4185134"/>
                  <a:pt x="97576" y="4300399"/>
                  <a:pt x="0" y="4458139"/>
                </a:cubicBezTo>
                <a:lnTo>
                  <a:pt x="0" y="4251345"/>
                </a:lnTo>
                <a:cubicBezTo>
                  <a:pt x="121484" y="4128438"/>
                  <a:pt x="282199" y="4042650"/>
                  <a:pt x="462573" y="4012794"/>
                </a:cubicBezTo>
                <a:lnTo>
                  <a:pt x="462690" y="4011646"/>
                </a:lnTo>
                <a:cubicBezTo>
                  <a:pt x="467999" y="4010636"/>
                  <a:pt x="473327" y="4009688"/>
                  <a:pt x="478903" y="4010107"/>
                </a:cubicBezTo>
                <a:cubicBezTo>
                  <a:pt x="510086" y="4004550"/>
                  <a:pt x="541979" y="4001569"/>
                  <a:pt x="574365" y="4001042"/>
                </a:cubicBezTo>
                <a:close/>
                <a:moveTo>
                  <a:pt x="11452667" y="3304913"/>
                </a:moveTo>
                <a:cubicBezTo>
                  <a:pt x="11177477" y="3363591"/>
                  <a:pt x="10962633" y="3576701"/>
                  <a:pt x="10909358" y="3845480"/>
                </a:cubicBezTo>
                <a:cubicBezTo>
                  <a:pt x="11184548" y="3786801"/>
                  <a:pt x="11399391" y="3573691"/>
                  <a:pt x="11452667" y="3304913"/>
                </a:cubicBezTo>
                <a:close/>
                <a:moveTo>
                  <a:pt x="10058800" y="3304913"/>
                </a:moveTo>
                <a:cubicBezTo>
                  <a:pt x="10112076" y="3573691"/>
                  <a:pt x="10326919" y="3786801"/>
                  <a:pt x="10602109" y="3845480"/>
                </a:cubicBezTo>
                <a:cubicBezTo>
                  <a:pt x="10548834" y="3576701"/>
                  <a:pt x="10333990" y="3363591"/>
                  <a:pt x="10058800" y="3304913"/>
                </a:cubicBezTo>
                <a:close/>
                <a:moveTo>
                  <a:pt x="9760514" y="3304913"/>
                </a:moveTo>
                <a:cubicBezTo>
                  <a:pt x="9485324" y="3363591"/>
                  <a:pt x="9270480" y="3576701"/>
                  <a:pt x="9217205" y="3845480"/>
                </a:cubicBezTo>
                <a:cubicBezTo>
                  <a:pt x="9492395" y="3786801"/>
                  <a:pt x="9707238" y="3573691"/>
                  <a:pt x="9760514" y="3304913"/>
                </a:cubicBezTo>
                <a:close/>
                <a:moveTo>
                  <a:pt x="8366649" y="3304913"/>
                </a:moveTo>
                <a:cubicBezTo>
                  <a:pt x="8419925" y="3573691"/>
                  <a:pt x="8634768" y="3786801"/>
                  <a:pt x="8909958" y="3845480"/>
                </a:cubicBezTo>
                <a:cubicBezTo>
                  <a:pt x="8856683" y="3576701"/>
                  <a:pt x="8641839" y="3363591"/>
                  <a:pt x="8366649" y="3304913"/>
                </a:cubicBezTo>
                <a:close/>
                <a:moveTo>
                  <a:pt x="8068363" y="3304913"/>
                </a:moveTo>
                <a:cubicBezTo>
                  <a:pt x="7793173" y="3363591"/>
                  <a:pt x="7578329" y="3576701"/>
                  <a:pt x="7525054" y="3845480"/>
                </a:cubicBezTo>
                <a:cubicBezTo>
                  <a:pt x="7800244" y="3786801"/>
                  <a:pt x="8015087" y="3573691"/>
                  <a:pt x="8068363" y="3304913"/>
                </a:cubicBezTo>
                <a:close/>
                <a:moveTo>
                  <a:pt x="6674498" y="3304913"/>
                </a:moveTo>
                <a:cubicBezTo>
                  <a:pt x="6727774" y="3573691"/>
                  <a:pt x="6942617" y="3786801"/>
                  <a:pt x="7217807" y="3845480"/>
                </a:cubicBezTo>
                <a:cubicBezTo>
                  <a:pt x="7164532" y="3576701"/>
                  <a:pt x="6949688" y="3363591"/>
                  <a:pt x="6674498" y="3304913"/>
                </a:cubicBezTo>
                <a:close/>
                <a:moveTo>
                  <a:pt x="6376212" y="3304913"/>
                </a:moveTo>
                <a:cubicBezTo>
                  <a:pt x="6101022" y="3363591"/>
                  <a:pt x="5886178" y="3576701"/>
                  <a:pt x="5832903" y="3845480"/>
                </a:cubicBezTo>
                <a:cubicBezTo>
                  <a:pt x="6108093" y="3786801"/>
                  <a:pt x="6322936" y="3573691"/>
                  <a:pt x="6376212" y="3304913"/>
                </a:cubicBezTo>
                <a:close/>
                <a:moveTo>
                  <a:pt x="4982347" y="3304913"/>
                </a:moveTo>
                <a:cubicBezTo>
                  <a:pt x="5035623" y="3573691"/>
                  <a:pt x="5250466" y="3786801"/>
                  <a:pt x="5525656" y="3845480"/>
                </a:cubicBezTo>
                <a:cubicBezTo>
                  <a:pt x="5472381" y="3576701"/>
                  <a:pt x="5257537" y="3363591"/>
                  <a:pt x="4982347" y="3304913"/>
                </a:cubicBezTo>
                <a:close/>
                <a:moveTo>
                  <a:pt x="4684061" y="3304913"/>
                </a:moveTo>
                <a:cubicBezTo>
                  <a:pt x="4408871" y="3363591"/>
                  <a:pt x="4194027" y="3576701"/>
                  <a:pt x="4140752" y="3845480"/>
                </a:cubicBezTo>
                <a:cubicBezTo>
                  <a:pt x="4415942" y="3786801"/>
                  <a:pt x="4630785" y="3573691"/>
                  <a:pt x="4684061" y="3304913"/>
                </a:cubicBezTo>
                <a:close/>
                <a:moveTo>
                  <a:pt x="3290196" y="3304913"/>
                </a:moveTo>
                <a:cubicBezTo>
                  <a:pt x="3343472" y="3573691"/>
                  <a:pt x="3558315" y="3786801"/>
                  <a:pt x="3833505" y="3845480"/>
                </a:cubicBezTo>
                <a:cubicBezTo>
                  <a:pt x="3780230" y="3576701"/>
                  <a:pt x="3565386" y="3363591"/>
                  <a:pt x="3290196" y="3304913"/>
                </a:cubicBezTo>
                <a:close/>
                <a:moveTo>
                  <a:pt x="2991910" y="3304913"/>
                </a:moveTo>
                <a:cubicBezTo>
                  <a:pt x="2716720" y="3363591"/>
                  <a:pt x="2501876" y="3576701"/>
                  <a:pt x="2448601" y="3845480"/>
                </a:cubicBezTo>
                <a:cubicBezTo>
                  <a:pt x="2723791" y="3786801"/>
                  <a:pt x="2938634" y="3573691"/>
                  <a:pt x="2991910" y="3304913"/>
                </a:cubicBezTo>
                <a:close/>
                <a:moveTo>
                  <a:pt x="1598045" y="3304913"/>
                </a:moveTo>
                <a:cubicBezTo>
                  <a:pt x="1651321" y="3573691"/>
                  <a:pt x="1866164" y="3786801"/>
                  <a:pt x="2141354" y="3845480"/>
                </a:cubicBezTo>
                <a:cubicBezTo>
                  <a:pt x="2088079" y="3576701"/>
                  <a:pt x="1873235" y="3363591"/>
                  <a:pt x="1598045" y="3304913"/>
                </a:cubicBezTo>
                <a:close/>
                <a:moveTo>
                  <a:pt x="1299759" y="3304913"/>
                </a:moveTo>
                <a:cubicBezTo>
                  <a:pt x="1024569" y="3363591"/>
                  <a:pt x="809725" y="3576701"/>
                  <a:pt x="756450" y="3845480"/>
                </a:cubicBezTo>
                <a:cubicBezTo>
                  <a:pt x="1031640" y="3786801"/>
                  <a:pt x="1246483" y="3573691"/>
                  <a:pt x="1299759" y="3304913"/>
                </a:cubicBezTo>
                <a:close/>
                <a:moveTo>
                  <a:pt x="0" y="3200906"/>
                </a:moveTo>
                <a:cubicBezTo>
                  <a:pt x="306658" y="3291386"/>
                  <a:pt x="537576" y="3547942"/>
                  <a:pt x="582690" y="3862087"/>
                </a:cubicBezTo>
                <a:cubicBezTo>
                  <a:pt x="582857" y="3862140"/>
                  <a:pt x="583026" y="3862145"/>
                  <a:pt x="583195" y="3862150"/>
                </a:cubicBezTo>
                <a:lnTo>
                  <a:pt x="583735" y="3868787"/>
                </a:lnTo>
                <a:cubicBezTo>
                  <a:pt x="588792" y="3898794"/>
                  <a:pt x="591242" y="3929436"/>
                  <a:pt x="591199" y="3960518"/>
                </a:cubicBezTo>
                <a:cubicBezTo>
                  <a:pt x="592511" y="3966104"/>
                  <a:pt x="592570" y="3971728"/>
                  <a:pt x="592570" y="3977366"/>
                </a:cubicBezTo>
                <a:cubicBezTo>
                  <a:pt x="592570" y="3981158"/>
                  <a:pt x="592543" y="3984944"/>
                  <a:pt x="591977" y="3988716"/>
                </a:cubicBezTo>
                <a:lnTo>
                  <a:pt x="591478" y="3988683"/>
                </a:lnTo>
                <a:lnTo>
                  <a:pt x="591452" y="3989174"/>
                </a:lnTo>
                <a:lnTo>
                  <a:pt x="574334" y="3987561"/>
                </a:lnTo>
                <a:cubicBezTo>
                  <a:pt x="541959" y="3987038"/>
                  <a:pt x="510079" y="3984080"/>
                  <a:pt x="478907" y="3978570"/>
                </a:cubicBezTo>
                <a:cubicBezTo>
                  <a:pt x="473330" y="3978986"/>
                  <a:pt x="468001" y="3978045"/>
                  <a:pt x="462690" y="3977042"/>
                </a:cubicBezTo>
                <a:lnTo>
                  <a:pt x="462574" y="3975903"/>
                </a:lnTo>
                <a:cubicBezTo>
                  <a:pt x="282200" y="3946281"/>
                  <a:pt x="121485" y="3861168"/>
                  <a:pt x="0" y="3739225"/>
                </a:cubicBezTo>
                <a:lnTo>
                  <a:pt x="0" y="3534056"/>
                </a:lnTo>
                <a:cubicBezTo>
                  <a:pt x="97584" y="3690562"/>
                  <a:pt x="258975" y="3804918"/>
                  <a:pt x="449203" y="3845480"/>
                </a:cubicBezTo>
                <a:cubicBezTo>
                  <a:pt x="402182" y="3608252"/>
                  <a:pt x="229297" y="3414390"/>
                  <a:pt x="0" y="3332205"/>
                </a:cubicBezTo>
                <a:close/>
                <a:moveTo>
                  <a:pt x="11608704" y="3161219"/>
                </a:moveTo>
                <a:lnTo>
                  <a:pt x="11625791" y="3162829"/>
                </a:lnTo>
                <a:cubicBezTo>
                  <a:pt x="11658177" y="3163352"/>
                  <a:pt x="11690070" y="3166310"/>
                  <a:pt x="11721253" y="3171823"/>
                </a:cubicBezTo>
                <a:cubicBezTo>
                  <a:pt x="11726829" y="3171407"/>
                  <a:pt x="11732157" y="3172348"/>
                  <a:pt x="11737466" y="3173350"/>
                </a:cubicBezTo>
                <a:lnTo>
                  <a:pt x="11737583" y="3174489"/>
                </a:lnTo>
                <a:cubicBezTo>
                  <a:pt x="11914088" y="3203476"/>
                  <a:pt x="12071767" y="3285599"/>
                  <a:pt x="12192000" y="3403667"/>
                </a:cubicBezTo>
                <a:lnTo>
                  <a:pt x="12192000" y="3603658"/>
                </a:lnTo>
                <a:cubicBezTo>
                  <a:pt x="12093732" y="3453636"/>
                  <a:pt x="11935983" y="3344367"/>
                  <a:pt x="11750953" y="3304913"/>
                </a:cubicBezTo>
                <a:cubicBezTo>
                  <a:pt x="11797422" y="3539349"/>
                  <a:pt x="11966808" y="3731433"/>
                  <a:pt x="12192000" y="3815480"/>
                </a:cubicBezTo>
                <a:lnTo>
                  <a:pt x="12192000" y="3947482"/>
                </a:lnTo>
                <a:cubicBezTo>
                  <a:pt x="11889465" y="3854506"/>
                  <a:pt x="11662185" y="3599697"/>
                  <a:pt x="11617468" y="3288305"/>
                </a:cubicBezTo>
                <a:cubicBezTo>
                  <a:pt x="11617300" y="3288253"/>
                  <a:pt x="11617132" y="3288248"/>
                  <a:pt x="11616962" y="3288243"/>
                </a:cubicBezTo>
                <a:lnTo>
                  <a:pt x="11616424" y="3281619"/>
                </a:lnTo>
                <a:cubicBezTo>
                  <a:pt x="11611365" y="3251607"/>
                  <a:pt x="11608914" y="3220958"/>
                  <a:pt x="11608957" y="3189869"/>
                </a:cubicBezTo>
                <a:cubicBezTo>
                  <a:pt x="11607645" y="3184286"/>
                  <a:pt x="11607586" y="3178663"/>
                  <a:pt x="11607586" y="3173027"/>
                </a:cubicBezTo>
                <a:lnTo>
                  <a:pt x="11608180" y="3161677"/>
                </a:lnTo>
                <a:lnTo>
                  <a:pt x="11608678" y="3161709"/>
                </a:lnTo>
                <a:close/>
                <a:moveTo>
                  <a:pt x="11594916" y="3161219"/>
                </a:moveTo>
                <a:lnTo>
                  <a:pt x="11594942" y="3161709"/>
                </a:lnTo>
                <a:lnTo>
                  <a:pt x="11595440" y="3161677"/>
                </a:lnTo>
                <a:lnTo>
                  <a:pt x="11596034" y="3173027"/>
                </a:lnTo>
                <a:cubicBezTo>
                  <a:pt x="11596034" y="3178663"/>
                  <a:pt x="11595975" y="3184286"/>
                  <a:pt x="11594663" y="3189869"/>
                </a:cubicBezTo>
                <a:cubicBezTo>
                  <a:pt x="11594706" y="3220958"/>
                  <a:pt x="11592255" y="3251607"/>
                  <a:pt x="11587196" y="3281619"/>
                </a:cubicBezTo>
                <a:lnTo>
                  <a:pt x="11586658" y="3288243"/>
                </a:lnTo>
                <a:cubicBezTo>
                  <a:pt x="11586488" y="3288248"/>
                  <a:pt x="11586320" y="3288253"/>
                  <a:pt x="11586152" y="3288305"/>
                </a:cubicBezTo>
                <a:cubicBezTo>
                  <a:pt x="11535877" y="3638399"/>
                  <a:pt x="11254838" y="3916971"/>
                  <a:pt x="10895987" y="3975903"/>
                </a:cubicBezTo>
                <a:lnTo>
                  <a:pt x="10895871" y="3977042"/>
                </a:lnTo>
                <a:cubicBezTo>
                  <a:pt x="10890560" y="3978045"/>
                  <a:pt x="10885231" y="3978986"/>
                  <a:pt x="10879654" y="3978570"/>
                </a:cubicBezTo>
                <a:cubicBezTo>
                  <a:pt x="10848482" y="3984080"/>
                  <a:pt x="10816602" y="3987038"/>
                  <a:pt x="10784227" y="3987561"/>
                </a:cubicBezTo>
                <a:lnTo>
                  <a:pt x="10767109" y="3989174"/>
                </a:lnTo>
                <a:lnTo>
                  <a:pt x="10767083" y="3988683"/>
                </a:lnTo>
                <a:lnTo>
                  <a:pt x="10766584" y="3988716"/>
                </a:lnTo>
                <a:cubicBezTo>
                  <a:pt x="10766018" y="3984944"/>
                  <a:pt x="10765991" y="3981158"/>
                  <a:pt x="10765991" y="3977366"/>
                </a:cubicBezTo>
                <a:cubicBezTo>
                  <a:pt x="10765991" y="3971728"/>
                  <a:pt x="10766050" y="3966104"/>
                  <a:pt x="10767362" y="3960518"/>
                </a:cubicBezTo>
                <a:cubicBezTo>
                  <a:pt x="10767319" y="3929436"/>
                  <a:pt x="10769769" y="3898794"/>
                  <a:pt x="10774826" y="3868787"/>
                </a:cubicBezTo>
                <a:lnTo>
                  <a:pt x="10775366" y="3862150"/>
                </a:lnTo>
                <a:cubicBezTo>
                  <a:pt x="10775535" y="3862145"/>
                  <a:pt x="10775704" y="3862140"/>
                  <a:pt x="10775872" y="3862087"/>
                </a:cubicBezTo>
                <a:cubicBezTo>
                  <a:pt x="10826148" y="3511992"/>
                  <a:pt x="11107187" y="3233421"/>
                  <a:pt x="11466037" y="3174489"/>
                </a:cubicBezTo>
                <a:lnTo>
                  <a:pt x="11466154" y="3173350"/>
                </a:lnTo>
                <a:cubicBezTo>
                  <a:pt x="11471463" y="3172348"/>
                  <a:pt x="11476791" y="3171407"/>
                  <a:pt x="11482367" y="3171823"/>
                </a:cubicBezTo>
                <a:cubicBezTo>
                  <a:pt x="11513550" y="3166310"/>
                  <a:pt x="11545443" y="3163352"/>
                  <a:pt x="11577829" y="3162829"/>
                </a:cubicBezTo>
                <a:close/>
                <a:moveTo>
                  <a:pt x="9916551" y="3161219"/>
                </a:moveTo>
                <a:lnTo>
                  <a:pt x="9933638" y="3162829"/>
                </a:lnTo>
                <a:cubicBezTo>
                  <a:pt x="9966024" y="3163352"/>
                  <a:pt x="9997917" y="3166310"/>
                  <a:pt x="10029100" y="3171823"/>
                </a:cubicBezTo>
                <a:cubicBezTo>
                  <a:pt x="10034676" y="3171407"/>
                  <a:pt x="10040004" y="3172348"/>
                  <a:pt x="10045313" y="3173350"/>
                </a:cubicBezTo>
                <a:lnTo>
                  <a:pt x="10045430" y="3174489"/>
                </a:lnTo>
                <a:cubicBezTo>
                  <a:pt x="10404280" y="3233421"/>
                  <a:pt x="10685319" y="3511992"/>
                  <a:pt x="10735596" y="3862087"/>
                </a:cubicBezTo>
                <a:cubicBezTo>
                  <a:pt x="10735763" y="3862140"/>
                  <a:pt x="10735932" y="3862145"/>
                  <a:pt x="10736101" y="3862150"/>
                </a:cubicBezTo>
                <a:lnTo>
                  <a:pt x="10736641" y="3868787"/>
                </a:lnTo>
                <a:cubicBezTo>
                  <a:pt x="10741698" y="3898794"/>
                  <a:pt x="10744148" y="3929436"/>
                  <a:pt x="10744105" y="3960518"/>
                </a:cubicBezTo>
                <a:cubicBezTo>
                  <a:pt x="10745417" y="3966104"/>
                  <a:pt x="10745476" y="3971728"/>
                  <a:pt x="10745476" y="3977366"/>
                </a:cubicBezTo>
                <a:cubicBezTo>
                  <a:pt x="10745476" y="3981158"/>
                  <a:pt x="10745449" y="3984944"/>
                  <a:pt x="10744883" y="3988716"/>
                </a:cubicBezTo>
                <a:lnTo>
                  <a:pt x="10744384" y="3988683"/>
                </a:lnTo>
                <a:lnTo>
                  <a:pt x="10744358" y="3989174"/>
                </a:lnTo>
                <a:lnTo>
                  <a:pt x="10727240" y="3987561"/>
                </a:lnTo>
                <a:cubicBezTo>
                  <a:pt x="10694865" y="3987038"/>
                  <a:pt x="10662985" y="3984080"/>
                  <a:pt x="10631813" y="3978570"/>
                </a:cubicBezTo>
                <a:cubicBezTo>
                  <a:pt x="10626236" y="3978986"/>
                  <a:pt x="10620907" y="3978045"/>
                  <a:pt x="10615596" y="3977042"/>
                </a:cubicBezTo>
                <a:lnTo>
                  <a:pt x="10615480" y="3975903"/>
                </a:lnTo>
                <a:cubicBezTo>
                  <a:pt x="10256629" y="3916971"/>
                  <a:pt x="9975590" y="3638399"/>
                  <a:pt x="9925315" y="3288305"/>
                </a:cubicBezTo>
                <a:cubicBezTo>
                  <a:pt x="9925147" y="3288253"/>
                  <a:pt x="9924979" y="3288248"/>
                  <a:pt x="9924809" y="3288243"/>
                </a:cubicBezTo>
                <a:lnTo>
                  <a:pt x="9924271" y="3281619"/>
                </a:lnTo>
                <a:cubicBezTo>
                  <a:pt x="9919212" y="3251607"/>
                  <a:pt x="9916761" y="3220958"/>
                  <a:pt x="9916804" y="3189869"/>
                </a:cubicBezTo>
                <a:cubicBezTo>
                  <a:pt x="9915492" y="3184286"/>
                  <a:pt x="9915433" y="3178663"/>
                  <a:pt x="9915433" y="3173027"/>
                </a:cubicBezTo>
                <a:lnTo>
                  <a:pt x="9916027" y="3161677"/>
                </a:lnTo>
                <a:lnTo>
                  <a:pt x="9916525" y="3161709"/>
                </a:lnTo>
                <a:close/>
                <a:moveTo>
                  <a:pt x="9902763" y="3161219"/>
                </a:moveTo>
                <a:lnTo>
                  <a:pt x="9902789" y="3161709"/>
                </a:lnTo>
                <a:lnTo>
                  <a:pt x="9903287" y="3161677"/>
                </a:lnTo>
                <a:lnTo>
                  <a:pt x="9903881" y="3173027"/>
                </a:lnTo>
                <a:cubicBezTo>
                  <a:pt x="9903881" y="3178663"/>
                  <a:pt x="9903822" y="3184286"/>
                  <a:pt x="9902510" y="3189869"/>
                </a:cubicBezTo>
                <a:cubicBezTo>
                  <a:pt x="9902553" y="3220958"/>
                  <a:pt x="9900102" y="3251607"/>
                  <a:pt x="9895043" y="3281619"/>
                </a:cubicBezTo>
                <a:lnTo>
                  <a:pt x="9894505" y="3288243"/>
                </a:lnTo>
                <a:cubicBezTo>
                  <a:pt x="9894335" y="3288248"/>
                  <a:pt x="9894167" y="3288253"/>
                  <a:pt x="9893999" y="3288305"/>
                </a:cubicBezTo>
                <a:cubicBezTo>
                  <a:pt x="9843724" y="3638399"/>
                  <a:pt x="9562685" y="3916971"/>
                  <a:pt x="9203834" y="3975903"/>
                </a:cubicBezTo>
                <a:lnTo>
                  <a:pt x="9203718" y="3977042"/>
                </a:lnTo>
                <a:cubicBezTo>
                  <a:pt x="9198407" y="3978045"/>
                  <a:pt x="9193078" y="3978986"/>
                  <a:pt x="9187501" y="3978570"/>
                </a:cubicBezTo>
                <a:cubicBezTo>
                  <a:pt x="9156329" y="3984080"/>
                  <a:pt x="9124449" y="3987038"/>
                  <a:pt x="9092074" y="3987561"/>
                </a:cubicBezTo>
                <a:lnTo>
                  <a:pt x="9074956" y="3989174"/>
                </a:lnTo>
                <a:lnTo>
                  <a:pt x="9074930" y="3988683"/>
                </a:lnTo>
                <a:lnTo>
                  <a:pt x="9074431" y="3988716"/>
                </a:lnTo>
                <a:cubicBezTo>
                  <a:pt x="9073865" y="3984944"/>
                  <a:pt x="9073838" y="3981158"/>
                  <a:pt x="9073838" y="3977366"/>
                </a:cubicBezTo>
                <a:cubicBezTo>
                  <a:pt x="9073838" y="3971728"/>
                  <a:pt x="9073897" y="3966104"/>
                  <a:pt x="9075209" y="3960518"/>
                </a:cubicBezTo>
                <a:cubicBezTo>
                  <a:pt x="9075166" y="3929436"/>
                  <a:pt x="9077616" y="3898794"/>
                  <a:pt x="9082673" y="3868787"/>
                </a:cubicBezTo>
                <a:lnTo>
                  <a:pt x="9083213" y="3862150"/>
                </a:lnTo>
                <a:cubicBezTo>
                  <a:pt x="9083382" y="3862145"/>
                  <a:pt x="9083551" y="3862140"/>
                  <a:pt x="9083718" y="3862087"/>
                </a:cubicBezTo>
                <a:cubicBezTo>
                  <a:pt x="9133995" y="3511992"/>
                  <a:pt x="9415034" y="3233421"/>
                  <a:pt x="9773884" y="3174489"/>
                </a:cubicBezTo>
                <a:lnTo>
                  <a:pt x="9774001" y="3173350"/>
                </a:lnTo>
                <a:cubicBezTo>
                  <a:pt x="9779310" y="3172348"/>
                  <a:pt x="9784638" y="3171407"/>
                  <a:pt x="9790214" y="3171823"/>
                </a:cubicBezTo>
                <a:cubicBezTo>
                  <a:pt x="9821397" y="3166310"/>
                  <a:pt x="9853290" y="3163352"/>
                  <a:pt x="9885676" y="3162829"/>
                </a:cubicBezTo>
                <a:close/>
                <a:moveTo>
                  <a:pt x="8224400" y="3161219"/>
                </a:moveTo>
                <a:lnTo>
                  <a:pt x="8241488" y="3162829"/>
                </a:lnTo>
                <a:cubicBezTo>
                  <a:pt x="8273873" y="3163352"/>
                  <a:pt x="8305766" y="3166310"/>
                  <a:pt x="8336949" y="3171823"/>
                </a:cubicBezTo>
                <a:cubicBezTo>
                  <a:pt x="8342525" y="3171407"/>
                  <a:pt x="8347853" y="3172348"/>
                  <a:pt x="8353162" y="3173350"/>
                </a:cubicBezTo>
                <a:lnTo>
                  <a:pt x="8353279" y="3174489"/>
                </a:lnTo>
                <a:cubicBezTo>
                  <a:pt x="8712129" y="3233421"/>
                  <a:pt x="8993168" y="3511992"/>
                  <a:pt x="9043444" y="3862087"/>
                </a:cubicBezTo>
                <a:cubicBezTo>
                  <a:pt x="9043612" y="3862140"/>
                  <a:pt x="9043781" y="3862145"/>
                  <a:pt x="9043950" y="3862150"/>
                </a:cubicBezTo>
                <a:lnTo>
                  <a:pt x="9044490" y="3868787"/>
                </a:lnTo>
                <a:cubicBezTo>
                  <a:pt x="9049547" y="3898794"/>
                  <a:pt x="9051997" y="3929436"/>
                  <a:pt x="9051954" y="3960518"/>
                </a:cubicBezTo>
                <a:cubicBezTo>
                  <a:pt x="9053266" y="3966104"/>
                  <a:pt x="9053325" y="3971728"/>
                  <a:pt x="9053325" y="3977366"/>
                </a:cubicBezTo>
                <a:cubicBezTo>
                  <a:pt x="9053325" y="3981158"/>
                  <a:pt x="9053298" y="3984944"/>
                  <a:pt x="9052732" y="3988716"/>
                </a:cubicBezTo>
                <a:lnTo>
                  <a:pt x="9052233" y="3988683"/>
                </a:lnTo>
                <a:lnTo>
                  <a:pt x="9052207" y="3989174"/>
                </a:lnTo>
                <a:lnTo>
                  <a:pt x="9035089" y="3987561"/>
                </a:lnTo>
                <a:cubicBezTo>
                  <a:pt x="9002714" y="3987038"/>
                  <a:pt x="8970834" y="3984080"/>
                  <a:pt x="8939662" y="3978570"/>
                </a:cubicBezTo>
                <a:cubicBezTo>
                  <a:pt x="8934085" y="3978986"/>
                  <a:pt x="8928756" y="3978045"/>
                  <a:pt x="8923445" y="3977042"/>
                </a:cubicBezTo>
                <a:lnTo>
                  <a:pt x="8923329" y="3975903"/>
                </a:lnTo>
                <a:cubicBezTo>
                  <a:pt x="8564478" y="3916971"/>
                  <a:pt x="8283439" y="3638399"/>
                  <a:pt x="8233164" y="3288305"/>
                </a:cubicBezTo>
                <a:cubicBezTo>
                  <a:pt x="8232996" y="3288253"/>
                  <a:pt x="8232828" y="3288248"/>
                  <a:pt x="8232658" y="3288243"/>
                </a:cubicBezTo>
                <a:lnTo>
                  <a:pt x="8232120" y="3281619"/>
                </a:lnTo>
                <a:cubicBezTo>
                  <a:pt x="8227061" y="3251607"/>
                  <a:pt x="8224611" y="3220958"/>
                  <a:pt x="8224653" y="3189869"/>
                </a:cubicBezTo>
                <a:cubicBezTo>
                  <a:pt x="8223341" y="3184286"/>
                  <a:pt x="8223282" y="3178663"/>
                  <a:pt x="8223282" y="3173027"/>
                </a:cubicBezTo>
                <a:lnTo>
                  <a:pt x="8223876" y="3161677"/>
                </a:lnTo>
                <a:lnTo>
                  <a:pt x="8224374" y="3161709"/>
                </a:lnTo>
                <a:close/>
                <a:moveTo>
                  <a:pt x="8210612" y="3161219"/>
                </a:moveTo>
                <a:lnTo>
                  <a:pt x="8210638" y="3161709"/>
                </a:lnTo>
                <a:lnTo>
                  <a:pt x="8211136" y="3161677"/>
                </a:lnTo>
                <a:lnTo>
                  <a:pt x="8211730" y="3173027"/>
                </a:lnTo>
                <a:cubicBezTo>
                  <a:pt x="8211730" y="3178663"/>
                  <a:pt x="8211672" y="3184286"/>
                  <a:pt x="8210360" y="3189869"/>
                </a:cubicBezTo>
                <a:cubicBezTo>
                  <a:pt x="8210402" y="3220958"/>
                  <a:pt x="8207951" y="3251607"/>
                  <a:pt x="8202893" y="3281619"/>
                </a:cubicBezTo>
                <a:lnTo>
                  <a:pt x="8202354" y="3288243"/>
                </a:lnTo>
                <a:cubicBezTo>
                  <a:pt x="8202185" y="3288248"/>
                  <a:pt x="8202016" y="3288253"/>
                  <a:pt x="8201849" y="3288305"/>
                </a:cubicBezTo>
                <a:cubicBezTo>
                  <a:pt x="8151573" y="3638399"/>
                  <a:pt x="7870534" y="3916971"/>
                  <a:pt x="7511683" y="3975903"/>
                </a:cubicBezTo>
                <a:lnTo>
                  <a:pt x="7511567" y="3977042"/>
                </a:lnTo>
                <a:cubicBezTo>
                  <a:pt x="7506256" y="3978045"/>
                  <a:pt x="7500927" y="3978986"/>
                  <a:pt x="7495350" y="3978570"/>
                </a:cubicBezTo>
                <a:cubicBezTo>
                  <a:pt x="7464178" y="3984080"/>
                  <a:pt x="7432298" y="3987038"/>
                  <a:pt x="7399924" y="3987561"/>
                </a:cubicBezTo>
                <a:lnTo>
                  <a:pt x="7382805" y="3989174"/>
                </a:lnTo>
                <a:lnTo>
                  <a:pt x="7382779" y="3988683"/>
                </a:lnTo>
                <a:lnTo>
                  <a:pt x="7382280" y="3988716"/>
                </a:lnTo>
                <a:cubicBezTo>
                  <a:pt x="7381714" y="3984944"/>
                  <a:pt x="7381687" y="3981158"/>
                  <a:pt x="7381687" y="3977366"/>
                </a:cubicBezTo>
                <a:cubicBezTo>
                  <a:pt x="7381687" y="3971728"/>
                  <a:pt x="7381746" y="3966104"/>
                  <a:pt x="7383058" y="3960518"/>
                </a:cubicBezTo>
                <a:cubicBezTo>
                  <a:pt x="7383016" y="3929436"/>
                  <a:pt x="7385465" y="3898794"/>
                  <a:pt x="7390522" y="3868787"/>
                </a:cubicBezTo>
                <a:lnTo>
                  <a:pt x="7391062" y="3862150"/>
                </a:lnTo>
                <a:cubicBezTo>
                  <a:pt x="7391231" y="3862145"/>
                  <a:pt x="7391400" y="3862140"/>
                  <a:pt x="7391568" y="3862087"/>
                </a:cubicBezTo>
                <a:cubicBezTo>
                  <a:pt x="7441844" y="3511992"/>
                  <a:pt x="7722883" y="3233421"/>
                  <a:pt x="8081734" y="3174489"/>
                </a:cubicBezTo>
                <a:lnTo>
                  <a:pt x="8081851" y="3173350"/>
                </a:lnTo>
                <a:cubicBezTo>
                  <a:pt x="8087159" y="3172348"/>
                  <a:pt x="8092487" y="3171407"/>
                  <a:pt x="8098063" y="3171823"/>
                </a:cubicBezTo>
                <a:cubicBezTo>
                  <a:pt x="8129247" y="3166310"/>
                  <a:pt x="8161139" y="3163352"/>
                  <a:pt x="8193525" y="3162829"/>
                </a:cubicBezTo>
                <a:close/>
                <a:moveTo>
                  <a:pt x="6532249" y="3161219"/>
                </a:moveTo>
                <a:lnTo>
                  <a:pt x="6549337" y="3162829"/>
                </a:lnTo>
                <a:cubicBezTo>
                  <a:pt x="6581722" y="3163352"/>
                  <a:pt x="6613615" y="3166310"/>
                  <a:pt x="6644798" y="3171823"/>
                </a:cubicBezTo>
                <a:cubicBezTo>
                  <a:pt x="6650374" y="3171407"/>
                  <a:pt x="6655702" y="3172348"/>
                  <a:pt x="6661011" y="3173350"/>
                </a:cubicBezTo>
                <a:lnTo>
                  <a:pt x="6661128" y="3174489"/>
                </a:lnTo>
                <a:cubicBezTo>
                  <a:pt x="7019978" y="3233421"/>
                  <a:pt x="7301017" y="3511992"/>
                  <a:pt x="7351294" y="3862087"/>
                </a:cubicBezTo>
                <a:cubicBezTo>
                  <a:pt x="7351461" y="3862140"/>
                  <a:pt x="7351631" y="3862145"/>
                  <a:pt x="7351799" y="3862150"/>
                </a:cubicBezTo>
                <a:lnTo>
                  <a:pt x="7352340" y="3868787"/>
                </a:lnTo>
                <a:cubicBezTo>
                  <a:pt x="7357396" y="3898794"/>
                  <a:pt x="7359846" y="3929436"/>
                  <a:pt x="7359804" y="3960518"/>
                </a:cubicBezTo>
                <a:cubicBezTo>
                  <a:pt x="7361116" y="3966104"/>
                  <a:pt x="7361174" y="3971728"/>
                  <a:pt x="7361174" y="3977366"/>
                </a:cubicBezTo>
                <a:cubicBezTo>
                  <a:pt x="7361174" y="3981158"/>
                  <a:pt x="7361147" y="3984944"/>
                  <a:pt x="7360581" y="3988716"/>
                </a:cubicBezTo>
                <a:lnTo>
                  <a:pt x="7360082" y="3988683"/>
                </a:lnTo>
                <a:lnTo>
                  <a:pt x="7360056" y="3989174"/>
                </a:lnTo>
                <a:lnTo>
                  <a:pt x="7342938" y="3987561"/>
                </a:lnTo>
                <a:cubicBezTo>
                  <a:pt x="7310564" y="3987038"/>
                  <a:pt x="7278683" y="3984080"/>
                  <a:pt x="7247511" y="3978570"/>
                </a:cubicBezTo>
                <a:cubicBezTo>
                  <a:pt x="7241934" y="3978986"/>
                  <a:pt x="7236605" y="3978045"/>
                  <a:pt x="7231295" y="3977042"/>
                </a:cubicBezTo>
                <a:lnTo>
                  <a:pt x="7231179" y="3975903"/>
                </a:lnTo>
                <a:cubicBezTo>
                  <a:pt x="6872327" y="3916971"/>
                  <a:pt x="6591288" y="3638399"/>
                  <a:pt x="6541013" y="3288305"/>
                </a:cubicBezTo>
                <a:cubicBezTo>
                  <a:pt x="6540845" y="3288253"/>
                  <a:pt x="6540677" y="3288248"/>
                  <a:pt x="6540507" y="3288243"/>
                </a:cubicBezTo>
                <a:lnTo>
                  <a:pt x="6539969" y="3281619"/>
                </a:lnTo>
                <a:cubicBezTo>
                  <a:pt x="6534910" y="3251607"/>
                  <a:pt x="6532460" y="3220958"/>
                  <a:pt x="6532502" y="3189869"/>
                </a:cubicBezTo>
                <a:cubicBezTo>
                  <a:pt x="6531190" y="3184286"/>
                  <a:pt x="6531131" y="3178663"/>
                  <a:pt x="6531131" y="3173027"/>
                </a:cubicBezTo>
                <a:lnTo>
                  <a:pt x="6531725" y="3161677"/>
                </a:lnTo>
                <a:lnTo>
                  <a:pt x="6532223" y="3161709"/>
                </a:lnTo>
                <a:close/>
                <a:moveTo>
                  <a:pt x="6518461" y="3161219"/>
                </a:moveTo>
                <a:lnTo>
                  <a:pt x="6518487" y="3161709"/>
                </a:lnTo>
                <a:lnTo>
                  <a:pt x="6518985" y="3161677"/>
                </a:lnTo>
                <a:lnTo>
                  <a:pt x="6519579" y="3173027"/>
                </a:lnTo>
                <a:cubicBezTo>
                  <a:pt x="6519579" y="3178663"/>
                  <a:pt x="6519520" y="3184286"/>
                  <a:pt x="6518208" y="3189869"/>
                </a:cubicBezTo>
                <a:cubicBezTo>
                  <a:pt x="6518250" y="3220958"/>
                  <a:pt x="6515800" y="3251607"/>
                  <a:pt x="6510741" y="3281619"/>
                </a:cubicBezTo>
                <a:lnTo>
                  <a:pt x="6510203" y="3288243"/>
                </a:lnTo>
                <a:cubicBezTo>
                  <a:pt x="6510033" y="3288248"/>
                  <a:pt x="6509865" y="3288253"/>
                  <a:pt x="6509697" y="3288305"/>
                </a:cubicBezTo>
                <a:cubicBezTo>
                  <a:pt x="6459422" y="3638399"/>
                  <a:pt x="6178383" y="3916971"/>
                  <a:pt x="5819531" y="3975903"/>
                </a:cubicBezTo>
                <a:lnTo>
                  <a:pt x="5819415" y="3977042"/>
                </a:lnTo>
                <a:cubicBezTo>
                  <a:pt x="5814105" y="3978045"/>
                  <a:pt x="5808776" y="3978986"/>
                  <a:pt x="5803199" y="3978570"/>
                </a:cubicBezTo>
                <a:cubicBezTo>
                  <a:pt x="5772027" y="3984080"/>
                  <a:pt x="5740146" y="3987038"/>
                  <a:pt x="5707772" y="3987561"/>
                </a:cubicBezTo>
                <a:lnTo>
                  <a:pt x="5690654" y="3989174"/>
                </a:lnTo>
                <a:lnTo>
                  <a:pt x="5690628" y="3988683"/>
                </a:lnTo>
                <a:lnTo>
                  <a:pt x="5690129" y="3988716"/>
                </a:lnTo>
                <a:cubicBezTo>
                  <a:pt x="5689563" y="3984944"/>
                  <a:pt x="5689536" y="3981158"/>
                  <a:pt x="5689536" y="3977366"/>
                </a:cubicBezTo>
                <a:cubicBezTo>
                  <a:pt x="5689536" y="3971728"/>
                  <a:pt x="5689594" y="3966104"/>
                  <a:pt x="5690906" y="3960518"/>
                </a:cubicBezTo>
                <a:cubicBezTo>
                  <a:pt x="5690864" y="3929436"/>
                  <a:pt x="5693314" y="3898794"/>
                  <a:pt x="5698370" y="3868787"/>
                </a:cubicBezTo>
                <a:lnTo>
                  <a:pt x="5698911" y="3862150"/>
                </a:lnTo>
                <a:cubicBezTo>
                  <a:pt x="5699079" y="3862145"/>
                  <a:pt x="5699249" y="3862140"/>
                  <a:pt x="5699416" y="3862087"/>
                </a:cubicBezTo>
                <a:cubicBezTo>
                  <a:pt x="5749693" y="3511992"/>
                  <a:pt x="6030732" y="3233421"/>
                  <a:pt x="6389582" y="3174489"/>
                </a:cubicBezTo>
                <a:lnTo>
                  <a:pt x="6389699" y="3173350"/>
                </a:lnTo>
                <a:cubicBezTo>
                  <a:pt x="6395008" y="3172348"/>
                  <a:pt x="6400336" y="3171407"/>
                  <a:pt x="6405912" y="3171823"/>
                </a:cubicBezTo>
                <a:cubicBezTo>
                  <a:pt x="6437095" y="3166310"/>
                  <a:pt x="6468988" y="3163352"/>
                  <a:pt x="6501373" y="3162829"/>
                </a:cubicBezTo>
                <a:close/>
                <a:moveTo>
                  <a:pt x="4840098" y="3161219"/>
                </a:moveTo>
                <a:lnTo>
                  <a:pt x="4857185" y="3162829"/>
                </a:lnTo>
                <a:cubicBezTo>
                  <a:pt x="4889571" y="3163352"/>
                  <a:pt x="4921463" y="3166310"/>
                  <a:pt x="4952647" y="3171823"/>
                </a:cubicBezTo>
                <a:cubicBezTo>
                  <a:pt x="4958223" y="3171407"/>
                  <a:pt x="4963551" y="3172348"/>
                  <a:pt x="4968859" y="3173350"/>
                </a:cubicBezTo>
                <a:lnTo>
                  <a:pt x="4968976" y="3174489"/>
                </a:lnTo>
                <a:cubicBezTo>
                  <a:pt x="5327827" y="3233421"/>
                  <a:pt x="5608866" y="3511992"/>
                  <a:pt x="5659142" y="3862087"/>
                </a:cubicBezTo>
                <a:cubicBezTo>
                  <a:pt x="5659310" y="3862140"/>
                  <a:pt x="5659479" y="3862145"/>
                  <a:pt x="5659648" y="3862150"/>
                </a:cubicBezTo>
                <a:lnTo>
                  <a:pt x="5660188" y="3868787"/>
                </a:lnTo>
                <a:cubicBezTo>
                  <a:pt x="5665245" y="3898794"/>
                  <a:pt x="5667694" y="3929436"/>
                  <a:pt x="5667652" y="3960518"/>
                </a:cubicBezTo>
                <a:cubicBezTo>
                  <a:pt x="5668964" y="3966104"/>
                  <a:pt x="5669023" y="3971728"/>
                  <a:pt x="5669023" y="3977366"/>
                </a:cubicBezTo>
                <a:cubicBezTo>
                  <a:pt x="5669023" y="3981158"/>
                  <a:pt x="5668996" y="3984944"/>
                  <a:pt x="5668430" y="3988716"/>
                </a:cubicBezTo>
                <a:lnTo>
                  <a:pt x="5667931" y="3988683"/>
                </a:lnTo>
                <a:lnTo>
                  <a:pt x="5667905" y="3989174"/>
                </a:lnTo>
                <a:lnTo>
                  <a:pt x="5650786" y="3987561"/>
                </a:lnTo>
                <a:cubicBezTo>
                  <a:pt x="5618412" y="3987038"/>
                  <a:pt x="5586532" y="3984080"/>
                  <a:pt x="5555360" y="3978570"/>
                </a:cubicBezTo>
                <a:cubicBezTo>
                  <a:pt x="5549783" y="3978986"/>
                  <a:pt x="5544454" y="3978045"/>
                  <a:pt x="5539143" y="3977042"/>
                </a:cubicBezTo>
                <a:lnTo>
                  <a:pt x="5539027" y="3975903"/>
                </a:lnTo>
                <a:cubicBezTo>
                  <a:pt x="5180176" y="3916971"/>
                  <a:pt x="4899137" y="3638399"/>
                  <a:pt x="4848861" y="3288305"/>
                </a:cubicBezTo>
                <a:cubicBezTo>
                  <a:pt x="4848694" y="3288253"/>
                  <a:pt x="4848525" y="3288248"/>
                  <a:pt x="4848356" y="3288243"/>
                </a:cubicBezTo>
                <a:lnTo>
                  <a:pt x="4847817" y="3281619"/>
                </a:lnTo>
                <a:cubicBezTo>
                  <a:pt x="4842759" y="3251607"/>
                  <a:pt x="4840308" y="3220958"/>
                  <a:pt x="4840350" y="3189869"/>
                </a:cubicBezTo>
                <a:cubicBezTo>
                  <a:pt x="4839038" y="3184286"/>
                  <a:pt x="4838980" y="3178663"/>
                  <a:pt x="4838980" y="3173027"/>
                </a:cubicBezTo>
                <a:lnTo>
                  <a:pt x="4839574" y="3161677"/>
                </a:lnTo>
                <a:lnTo>
                  <a:pt x="4840072" y="3161709"/>
                </a:lnTo>
                <a:close/>
                <a:moveTo>
                  <a:pt x="4826310" y="3161219"/>
                </a:moveTo>
                <a:lnTo>
                  <a:pt x="4826336" y="3161709"/>
                </a:lnTo>
                <a:lnTo>
                  <a:pt x="4826834" y="3161677"/>
                </a:lnTo>
                <a:lnTo>
                  <a:pt x="4827428" y="3173027"/>
                </a:lnTo>
                <a:cubicBezTo>
                  <a:pt x="4827428" y="3178663"/>
                  <a:pt x="4827369" y="3184286"/>
                  <a:pt x="4826057" y="3189869"/>
                </a:cubicBezTo>
                <a:cubicBezTo>
                  <a:pt x="4826099" y="3220958"/>
                  <a:pt x="4823649" y="3251607"/>
                  <a:pt x="4818590" y="3281619"/>
                </a:cubicBezTo>
                <a:lnTo>
                  <a:pt x="4818052" y="3288243"/>
                </a:lnTo>
                <a:cubicBezTo>
                  <a:pt x="4817882" y="3288248"/>
                  <a:pt x="4817714" y="3288253"/>
                  <a:pt x="4817546" y="3288305"/>
                </a:cubicBezTo>
                <a:cubicBezTo>
                  <a:pt x="4767271" y="3638399"/>
                  <a:pt x="4486232" y="3916971"/>
                  <a:pt x="4127381" y="3975903"/>
                </a:cubicBezTo>
                <a:lnTo>
                  <a:pt x="4127264" y="3977042"/>
                </a:lnTo>
                <a:cubicBezTo>
                  <a:pt x="4121954" y="3978045"/>
                  <a:pt x="4116625" y="3978986"/>
                  <a:pt x="4111048" y="3978570"/>
                </a:cubicBezTo>
                <a:cubicBezTo>
                  <a:pt x="4079876" y="3984080"/>
                  <a:pt x="4047996" y="3987038"/>
                  <a:pt x="4015621" y="3987561"/>
                </a:cubicBezTo>
                <a:lnTo>
                  <a:pt x="3998503" y="3989174"/>
                </a:lnTo>
                <a:lnTo>
                  <a:pt x="3998477" y="3988683"/>
                </a:lnTo>
                <a:lnTo>
                  <a:pt x="3997978" y="3988716"/>
                </a:lnTo>
                <a:cubicBezTo>
                  <a:pt x="3997412" y="3984944"/>
                  <a:pt x="3997385" y="3981158"/>
                  <a:pt x="3997385" y="3977366"/>
                </a:cubicBezTo>
                <a:cubicBezTo>
                  <a:pt x="3997385" y="3971728"/>
                  <a:pt x="3997443" y="3966104"/>
                  <a:pt x="3998755" y="3960518"/>
                </a:cubicBezTo>
                <a:cubicBezTo>
                  <a:pt x="3998713" y="3929436"/>
                  <a:pt x="4001163" y="3898794"/>
                  <a:pt x="4006219" y="3868787"/>
                </a:cubicBezTo>
                <a:lnTo>
                  <a:pt x="4006760" y="3862150"/>
                </a:lnTo>
                <a:cubicBezTo>
                  <a:pt x="4006928" y="3862145"/>
                  <a:pt x="4007098" y="3862140"/>
                  <a:pt x="4007265" y="3862087"/>
                </a:cubicBezTo>
                <a:cubicBezTo>
                  <a:pt x="4057542" y="3511992"/>
                  <a:pt x="4338581" y="3233421"/>
                  <a:pt x="4697431" y="3174489"/>
                </a:cubicBezTo>
                <a:lnTo>
                  <a:pt x="4697548" y="3173350"/>
                </a:lnTo>
                <a:cubicBezTo>
                  <a:pt x="4702857" y="3172348"/>
                  <a:pt x="4708185" y="3171407"/>
                  <a:pt x="4713761" y="3171823"/>
                </a:cubicBezTo>
                <a:cubicBezTo>
                  <a:pt x="4744944" y="3166310"/>
                  <a:pt x="4776837" y="3163352"/>
                  <a:pt x="4809222" y="3162829"/>
                </a:cubicBezTo>
                <a:close/>
                <a:moveTo>
                  <a:pt x="3147947" y="3161219"/>
                </a:moveTo>
                <a:lnTo>
                  <a:pt x="3165034" y="3162829"/>
                </a:lnTo>
                <a:cubicBezTo>
                  <a:pt x="3197420" y="3163352"/>
                  <a:pt x="3229312" y="3166310"/>
                  <a:pt x="3260496" y="3171823"/>
                </a:cubicBezTo>
                <a:cubicBezTo>
                  <a:pt x="3266072" y="3171407"/>
                  <a:pt x="3271400" y="3172348"/>
                  <a:pt x="3276708" y="3173350"/>
                </a:cubicBezTo>
                <a:lnTo>
                  <a:pt x="3276826" y="3174489"/>
                </a:lnTo>
                <a:cubicBezTo>
                  <a:pt x="3635676" y="3233421"/>
                  <a:pt x="3916715" y="3511992"/>
                  <a:pt x="3966991" y="3862087"/>
                </a:cubicBezTo>
                <a:cubicBezTo>
                  <a:pt x="3967159" y="3862140"/>
                  <a:pt x="3967328" y="3862145"/>
                  <a:pt x="3967497" y="3862150"/>
                </a:cubicBezTo>
                <a:lnTo>
                  <a:pt x="3968037" y="3868787"/>
                </a:lnTo>
                <a:cubicBezTo>
                  <a:pt x="3973094" y="3898794"/>
                  <a:pt x="3975543" y="3929436"/>
                  <a:pt x="3975501" y="3960518"/>
                </a:cubicBezTo>
                <a:cubicBezTo>
                  <a:pt x="3976813" y="3966104"/>
                  <a:pt x="3976872" y="3971728"/>
                  <a:pt x="3976872" y="3977366"/>
                </a:cubicBezTo>
                <a:cubicBezTo>
                  <a:pt x="3976872" y="3981158"/>
                  <a:pt x="3976845" y="3984944"/>
                  <a:pt x="3976279" y="3988716"/>
                </a:cubicBezTo>
                <a:lnTo>
                  <a:pt x="3975780" y="3988683"/>
                </a:lnTo>
                <a:lnTo>
                  <a:pt x="3975754" y="3989174"/>
                </a:lnTo>
                <a:lnTo>
                  <a:pt x="3958635" y="3987561"/>
                </a:lnTo>
                <a:cubicBezTo>
                  <a:pt x="3926261" y="3987038"/>
                  <a:pt x="3894381" y="3984080"/>
                  <a:pt x="3863209" y="3978570"/>
                </a:cubicBezTo>
                <a:cubicBezTo>
                  <a:pt x="3857632" y="3978986"/>
                  <a:pt x="3852303" y="3978045"/>
                  <a:pt x="3846992" y="3977042"/>
                </a:cubicBezTo>
                <a:lnTo>
                  <a:pt x="3846876" y="3975903"/>
                </a:lnTo>
                <a:cubicBezTo>
                  <a:pt x="3488025" y="3916971"/>
                  <a:pt x="3206986" y="3638399"/>
                  <a:pt x="3156710" y="3288305"/>
                </a:cubicBezTo>
                <a:cubicBezTo>
                  <a:pt x="3156543" y="3288253"/>
                  <a:pt x="3156374" y="3288248"/>
                  <a:pt x="3156205" y="3288243"/>
                </a:cubicBezTo>
                <a:lnTo>
                  <a:pt x="3155667" y="3281619"/>
                </a:lnTo>
                <a:cubicBezTo>
                  <a:pt x="3150608" y="3251607"/>
                  <a:pt x="3148157" y="3220958"/>
                  <a:pt x="3148199" y="3189869"/>
                </a:cubicBezTo>
                <a:cubicBezTo>
                  <a:pt x="3146887" y="3184286"/>
                  <a:pt x="3146829" y="3178663"/>
                  <a:pt x="3146829" y="3173027"/>
                </a:cubicBezTo>
                <a:lnTo>
                  <a:pt x="3147423" y="3161677"/>
                </a:lnTo>
                <a:lnTo>
                  <a:pt x="3147921" y="3161709"/>
                </a:lnTo>
                <a:close/>
                <a:moveTo>
                  <a:pt x="3134159" y="3161219"/>
                </a:moveTo>
                <a:lnTo>
                  <a:pt x="3134185" y="3161709"/>
                </a:lnTo>
                <a:lnTo>
                  <a:pt x="3134683" y="3161677"/>
                </a:lnTo>
                <a:lnTo>
                  <a:pt x="3135277" y="3173027"/>
                </a:lnTo>
                <a:cubicBezTo>
                  <a:pt x="3135277" y="3178663"/>
                  <a:pt x="3135218" y="3184286"/>
                  <a:pt x="3133906" y="3189869"/>
                </a:cubicBezTo>
                <a:cubicBezTo>
                  <a:pt x="3133948" y="3220958"/>
                  <a:pt x="3131498" y="3251607"/>
                  <a:pt x="3126439" y="3281619"/>
                </a:cubicBezTo>
                <a:lnTo>
                  <a:pt x="3125901" y="3288243"/>
                </a:lnTo>
                <a:cubicBezTo>
                  <a:pt x="3125731" y="3288248"/>
                  <a:pt x="3125563" y="3288253"/>
                  <a:pt x="3125395" y="3288305"/>
                </a:cubicBezTo>
                <a:cubicBezTo>
                  <a:pt x="3075120" y="3638399"/>
                  <a:pt x="2794081" y="3916971"/>
                  <a:pt x="2435230" y="3975903"/>
                </a:cubicBezTo>
                <a:lnTo>
                  <a:pt x="2435113" y="3977042"/>
                </a:lnTo>
                <a:cubicBezTo>
                  <a:pt x="2429803" y="3978045"/>
                  <a:pt x="2424474" y="3978986"/>
                  <a:pt x="2418897" y="3978570"/>
                </a:cubicBezTo>
                <a:cubicBezTo>
                  <a:pt x="2387725" y="3984080"/>
                  <a:pt x="2355845" y="3987038"/>
                  <a:pt x="2323470" y="3987561"/>
                </a:cubicBezTo>
                <a:lnTo>
                  <a:pt x="2306352" y="3989174"/>
                </a:lnTo>
                <a:lnTo>
                  <a:pt x="2306326" y="3988683"/>
                </a:lnTo>
                <a:lnTo>
                  <a:pt x="2305827" y="3988716"/>
                </a:lnTo>
                <a:cubicBezTo>
                  <a:pt x="2305261" y="3984944"/>
                  <a:pt x="2305234" y="3981158"/>
                  <a:pt x="2305234" y="3977366"/>
                </a:cubicBezTo>
                <a:cubicBezTo>
                  <a:pt x="2305234" y="3971728"/>
                  <a:pt x="2305292" y="3966104"/>
                  <a:pt x="2306604" y="3960518"/>
                </a:cubicBezTo>
                <a:cubicBezTo>
                  <a:pt x="2306562" y="3929436"/>
                  <a:pt x="2309012" y="3898794"/>
                  <a:pt x="2314068" y="3868787"/>
                </a:cubicBezTo>
                <a:lnTo>
                  <a:pt x="2314609" y="3862150"/>
                </a:lnTo>
                <a:cubicBezTo>
                  <a:pt x="2314777" y="3862145"/>
                  <a:pt x="2314947" y="3862140"/>
                  <a:pt x="2315114" y="3862087"/>
                </a:cubicBezTo>
                <a:cubicBezTo>
                  <a:pt x="2365391" y="3511992"/>
                  <a:pt x="2646430" y="3233421"/>
                  <a:pt x="3005280" y="3174489"/>
                </a:cubicBezTo>
                <a:lnTo>
                  <a:pt x="3005397" y="3173350"/>
                </a:lnTo>
                <a:cubicBezTo>
                  <a:pt x="3010706" y="3172348"/>
                  <a:pt x="3016034" y="3171407"/>
                  <a:pt x="3021610" y="3171823"/>
                </a:cubicBezTo>
                <a:cubicBezTo>
                  <a:pt x="3052793" y="3166310"/>
                  <a:pt x="3084686" y="3163352"/>
                  <a:pt x="3117071" y="3162829"/>
                </a:cubicBezTo>
                <a:close/>
                <a:moveTo>
                  <a:pt x="1455796" y="3161219"/>
                </a:moveTo>
                <a:lnTo>
                  <a:pt x="1472883" y="3162829"/>
                </a:lnTo>
                <a:cubicBezTo>
                  <a:pt x="1505269" y="3163352"/>
                  <a:pt x="1537161" y="3166310"/>
                  <a:pt x="1568345" y="3171823"/>
                </a:cubicBezTo>
                <a:cubicBezTo>
                  <a:pt x="1573921" y="3171407"/>
                  <a:pt x="1579249" y="3172348"/>
                  <a:pt x="1584557" y="3173350"/>
                </a:cubicBezTo>
                <a:lnTo>
                  <a:pt x="1584675" y="3174489"/>
                </a:lnTo>
                <a:cubicBezTo>
                  <a:pt x="1943525" y="3233421"/>
                  <a:pt x="2224564" y="3511992"/>
                  <a:pt x="2274840" y="3862087"/>
                </a:cubicBezTo>
                <a:cubicBezTo>
                  <a:pt x="2275008" y="3862140"/>
                  <a:pt x="2275177" y="3862145"/>
                  <a:pt x="2275346" y="3862150"/>
                </a:cubicBezTo>
                <a:lnTo>
                  <a:pt x="2275886" y="3868787"/>
                </a:lnTo>
                <a:cubicBezTo>
                  <a:pt x="2280943" y="3898794"/>
                  <a:pt x="2283392" y="3929436"/>
                  <a:pt x="2283350" y="3960518"/>
                </a:cubicBezTo>
                <a:cubicBezTo>
                  <a:pt x="2284662" y="3966104"/>
                  <a:pt x="2284721" y="3971728"/>
                  <a:pt x="2284721" y="3977366"/>
                </a:cubicBezTo>
                <a:cubicBezTo>
                  <a:pt x="2284721" y="3981158"/>
                  <a:pt x="2284694" y="3984944"/>
                  <a:pt x="2284128" y="3988716"/>
                </a:cubicBezTo>
                <a:lnTo>
                  <a:pt x="2283629" y="3988683"/>
                </a:lnTo>
                <a:lnTo>
                  <a:pt x="2283603" y="3989174"/>
                </a:lnTo>
                <a:lnTo>
                  <a:pt x="2266484" y="3987561"/>
                </a:lnTo>
                <a:cubicBezTo>
                  <a:pt x="2234110" y="3987038"/>
                  <a:pt x="2202230" y="3984080"/>
                  <a:pt x="2171058" y="3978570"/>
                </a:cubicBezTo>
                <a:cubicBezTo>
                  <a:pt x="2165481" y="3978986"/>
                  <a:pt x="2160152" y="3978045"/>
                  <a:pt x="2154841" y="3977042"/>
                </a:cubicBezTo>
                <a:lnTo>
                  <a:pt x="2154725" y="3975903"/>
                </a:lnTo>
                <a:cubicBezTo>
                  <a:pt x="1795874" y="3916971"/>
                  <a:pt x="1514835" y="3638399"/>
                  <a:pt x="1464559" y="3288305"/>
                </a:cubicBezTo>
                <a:cubicBezTo>
                  <a:pt x="1464392" y="3288253"/>
                  <a:pt x="1464223" y="3288248"/>
                  <a:pt x="1464054" y="3288243"/>
                </a:cubicBezTo>
                <a:lnTo>
                  <a:pt x="1463515" y="3281619"/>
                </a:lnTo>
                <a:cubicBezTo>
                  <a:pt x="1458457" y="3251607"/>
                  <a:pt x="1456006" y="3220958"/>
                  <a:pt x="1456048" y="3189869"/>
                </a:cubicBezTo>
                <a:cubicBezTo>
                  <a:pt x="1454736" y="3184286"/>
                  <a:pt x="1454678" y="3178663"/>
                  <a:pt x="1454678" y="3173027"/>
                </a:cubicBezTo>
                <a:lnTo>
                  <a:pt x="1455272" y="3161677"/>
                </a:lnTo>
                <a:lnTo>
                  <a:pt x="1455770" y="3161709"/>
                </a:lnTo>
                <a:close/>
                <a:moveTo>
                  <a:pt x="1442008" y="3161219"/>
                </a:moveTo>
                <a:lnTo>
                  <a:pt x="1442034" y="3161709"/>
                </a:lnTo>
                <a:lnTo>
                  <a:pt x="1442532" y="3161677"/>
                </a:lnTo>
                <a:lnTo>
                  <a:pt x="1443126" y="3173027"/>
                </a:lnTo>
                <a:cubicBezTo>
                  <a:pt x="1443126" y="3178663"/>
                  <a:pt x="1443067" y="3184286"/>
                  <a:pt x="1441755" y="3189869"/>
                </a:cubicBezTo>
                <a:cubicBezTo>
                  <a:pt x="1441797" y="3220958"/>
                  <a:pt x="1439347" y="3251607"/>
                  <a:pt x="1434288" y="3281619"/>
                </a:cubicBezTo>
                <a:lnTo>
                  <a:pt x="1433750" y="3288243"/>
                </a:lnTo>
                <a:cubicBezTo>
                  <a:pt x="1433580" y="3288248"/>
                  <a:pt x="1433412" y="3288253"/>
                  <a:pt x="1433244" y="3288305"/>
                </a:cubicBezTo>
                <a:cubicBezTo>
                  <a:pt x="1382969" y="3638399"/>
                  <a:pt x="1101930" y="3916971"/>
                  <a:pt x="743079" y="3975903"/>
                </a:cubicBezTo>
                <a:lnTo>
                  <a:pt x="742962" y="3977042"/>
                </a:lnTo>
                <a:cubicBezTo>
                  <a:pt x="737652" y="3978045"/>
                  <a:pt x="732323" y="3978986"/>
                  <a:pt x="726746" y="3978570"/>
                </a:cubicBezTo>
                <a:cubicBezTo>
                  <a:pt x="695574" y="3984080"/>
                  <a:pt x="663693" y="3987038"/>
                  <a:pt x="631319" y="3987561"/>
                </a:cubicBezTo>
                <a:lnTo>
                  <a:pt x="614201" y="3989174"/>
                </a:lnTo>
                <a:lnTo>
                  <a:pt x="614175" y="3988683"/>
                </a:lnTo>
                <a:lnTo>
                  <a:pt x="613676" y="3988716"/>
                </a:lnTo>
                <a:cubicBezTo>
                  <a:pt x="613110" y="3984944"/>
                  <a:pt x="613083" y="3981158"/>
                  <a:pt x="613083" y="3977366"/>
                </a:cubicBezTo>
                <a:cubicBezTo>
                  <a:pt x="613083" y="3971728"/>
                  <a:pt x="613141" y="3966104"/>
                  <a:pt x="614453" y="3960518"/>
                </a:cubicBezTo>
                <a:cubicBezTo>
                  <a:pt x="614411" y="3929436"/>
                  <a:pt x="616861" y="3898794"/>
                  <a:pt x="621917" y="3868787"/>
                </a:cubicBezTo>
                <a:lnTo>
                  <a:pt x="622458" y="3862150"/>
                </a:lnTo>
                <a:cubicBezTo>
                  <a:pt x="622626" y="3862145"/>
                  <a:pt x="622796" y="3862140"/>
                  <a:pt x="622963" y="3862087"/>
                </a:cubicBezTo>
                <a:cubicBezTo>
                  <a:pt x="673240" y="3511992"/>
                  <a:pt x="954279" y="3233421"/>
                  <a:pt x="1313129" y="3174489"/>
                </a:cubicBezTo>
                <a:lnTo>
                  <a:pt x="1313246" y="3173350"/>
                </a:lnTo>
                <a:cubicBezTo>
                  <a:pt x="1318555" y="3172348"/>
                  <a:pt x="1323883" y="3171407"/>
                  <a:pt x="1329459" y="3171823"/>
                </a:cubicBezTo>
                <a:cubicBezTo>
                  <a:pt x="1360642" y="3166310"/>
                  <a:pt x="1392535" y="3163352"/>
                  <a:pt x="1424920" y="3162829"/>
                </a:cubicBezTo>
                <a:close/>
                <a:moveTo>
                  <a:pt x="10909360" y="2447425"/>
                </a:moveTo>
                <a:cubicBezTo>
                  <a:pt x="10962636" y="2718331"/>
                  <a:pt x="11177479" y="2933128"/>
                  <a:pt x="11452669" y="2992271"/>
                </a:cubicBezTo>
                <a:cubicBezTo>
                  <a:pt x="11399394" y="2721365"/>
                  <a:pt x="11184550" y="2506568"/>
                  <a:pt x="10909360" y="2447425"/>
                </a:cubicBezTo>
                <a:close/>
                <a:moveTo>
                  <a:pt x="10602109" y="2447425"/>
                </a:moveTo>
                <a:cubicBezTo>
                  <a:pt x="10326919" y="2506568"/>
                  <a:pt x="10112075" y="2721365"/>
                  <a:pt x="10058800" y="2992271"/>
                </a:cubicBezTo>
                <a:cubicBezTo>
                  <a:pt x="10333990" y="2933128"/>
                  <a:pt x="10548833" y="2718331"/>
                  <a:pt x="10602109" y="2447425"/>
                </a:cubicBezTo>
                <a:close/>
                <a:moveTo>
                  <a:pt x="9217207" y="2447425"/>
                </a:moveTo>
                <a:cubicBezTo>
                  <a:pt x="9270483" y="2718331"/>
                  <a:pt x="9485326" y="2933128"/>
                  <a:pt x="9760516" y="2992271"/>
                </a:cubicBezTo>
                <a:cubicBezTo>
                  <a:pt x="9707241" y="2721365"/>
                  <a:pt x="9492397" y="2506568"/>
                  <a:pt x="9217207" y="2447425"/>
                </a:cubicBezTo>
                <a:close/>
                <a:moveTo>
                  <a:pt x="8909958" y="2447425"/>
                </a:moveTo>
                <a:cubicBezTo>
                  <a:pt x="8634768" y="2506568"/>
                  <a:pt x="8419924" y="2721365"/>
                  <a:pt x="8366649" y="2992271"/>
                </a:cubicBezTo>
                <a:cubicBezTo>
                  <a:pt x="8641839" y="2933128"/>
                  <a:pt x="8856682" y="2718331"/>
                  <a:pt x="8909958" y="2447425"/>
                </a:cubicBezTo>
                <a:close/>
                <a:moveTo>
                  <a:pt x="7525056" y="2447425"/>
                </a:moveTo>
                <a:cubicBezTo>
                  <a:pt x="7578332" y="2718331"/>
                  <a:pt x="7793175" y="2933128"/>
                  <a:pt x="8068365" y="2992271"/>
                </a:cubicBezTo>
                <a:cubicBezTo>
                  <a:pt x="8015090" y="2721365"/>
                  <a:pt x="7800246" y="2506568"/>
                  <a:pt x="7525056" y="2447425"/>
                </a:cubicBezTo>
                <a:close/>
                <a:moveTo>
                  <a:pt x="7217807" y="2447425"/>
                </a:moveTo>
                <a:cubicBezTo>
                  <a:pt x="6942617" y="2506568"/>
                  <a:pt x="6727773" y="2721365"/>
                  <a:pt x="6674498" y="2992271"/>
                </a:cubicBezTo>
                <a:cubicBezTo>
                  <a:pt x="6949688" y="2933128"/>
                  <a:pt x="7164531" y="2718331"/>
                  <a:pt x="7217807" y="2447425"/>
                </a:cubicBezTo>
                <a:close/>
                <a:moveTo>
                  <a:pt x="5832905" y="2447425"/>
                </a:moveTo>
                <a:cubicBezTo>
                  <a:pt x="5886181" y="2718331"/>
                  <a:pt x="6101024" y="2933128"/>
                  <a:pt x="6376214" y="2992271"/>
                </a:cubicBezTo>
                <a:cubicBezTo>
                  <a:pt x="6322939" y="2721365"/>
                  <a:pt x="6108095" y="2506568"/>
                  <a:pt x="5832905" y="2447425"/>
                </a:cubicBezTo>
                <a:close/>
                <a:moveTo>
                  <a:pt x="5525656" y="2447425"/>
                </a:moveTo>
                <a:cubicBezTo>
                  <a:pt x="5250466" y="2506568"/>
                  <a:pt x="5035622" y="2721365"/>
                  <a:pt x="4982347" y="2992271"/>
                </a:cubicBezTo>
                <a:cubicBezTo>
                  <a:pt x="5257537" y="2933128"/>
                  <a:pt x="5472380" y="2718331"/>
                  <a:pt x="5525656" y="2447425"/>
                </a:cubicBezTo>
                <a:close/>
                <a:moveTo>
                  <a:pt x="4140754" y="2447425"/>
                </a:moveTo>
                <a:cubicBezTo>
                  <a:pt x="4194030" y="2718331"/>
                  <a:pt x="4408873" y="2933128"/>
                  <a:pt x="4684063" y="2992271"/>
                </a:cubicBezTo>
                <a:cubicBezTo>
                  <a:pt x="4630788" y="2721365"/>
                  <a:pt x="4415944" y="2506568"/>
                  <a:pt x="4140754" y="2447425"/>
                </a:cubicBezTo>
                <a:close/>
                <a:moveTo>
                  <a:pt x="3833505" y="2447425"/>
                </a:moveTo>
                <a:cubicBezTo>
                  <a:pt x="3558315" y="2506568"/>
                  <a:pt x="3343471" y="2721365"/>
                  <a:pt x="3290196" y="2992271"/>
                </a:cubicBezTo>
                <a:cubicBezTo>
                  <a:pt x="3565386" y="2933128"/>
                  <a:pt x="3780229" y="2718331"/>
                  <a:pt x="3833505" y="2447425"/>
                </a:cubicBezTo>
                <a:close/>
                <a:moveTo>
                  <a:pt x="2448603" y="2447425"/>
                </a:moveTo>
                <a:cubicBezTo>
                  <a:pt x="2501879" y="2718331"/>
                  <a:pt x="2716722" y="2933128"/>
                  <a:pt x="2991912" y="2992271"/>
                </a:cubicBezTo>
                <a:cubicBezTo>
                  <a:pt x="2938637" y="2721365"/>
                  <a:pt x="2723793" y="2506568"/>
                  <a:pt x="2448603" y="2447425"/>
                </a:cubicBezTo>
                <a:close/>
                <a:moveTo>
                  <a:pt x="2141354" y="2447425"/>
                </a:moveTo>
                <a:cubicBezTo>
                  <a:pt x="1866164" y="2506568"/>
                  <a:pt x="1651320" y="2721365"/>
                  <a:pt x="1598045" y="2992271"/>
                </a:cubicBezTo>
                <a:cubicBezTo>
                  <a:pt x="1873235" y="2933128"/>
                  <a:pt x="2088078" y="2718331"/>
                  <a:pt x="2141354" y="2447425"/>
                </a:cubicBezTo>
                <a:close/>
                <a:moveTo>
                  <a:pt x="756452" y="2447425"/>
                </a:moveTo>
                <a:cubicBezTo>
                  <a:pt x="809728" y="2718331"/>
                  <a:pt x="1024571" y="2933128"/>
                  <a:pt x="1299761" y="2992271"/>
                </a:cubicBezTo>
                <a:cubicBezTo>
                  <a:pt x="1246486" y="2721365"/>
                  <a:pt x="1031642" y="2506568"/>
                  <a:pt x="756452" y="2447425"/>
                </a:cubicBezTo>
                <a:close/>
                <a:moveTo>
                  <a:pt x="12192000" y="2344615"/>
                </a:moveTo>
                <a:lnTo>
                  <a:pt x="12192000" y="2477663"/>
                </a:lnTo>
                <a:cubicBezTo>
                  <a:pt x="11966807" y="2562375"/>
                  <a:pt x="11797421" y="2755980"/>
                  <a:pt x="11750953" y="2992271"/>
                </a:cubicBezTo>
                <a:cubicBezTo>
                  <a:pt x="11935988" y="2952504"/>
                  <a:pt x="12093739" y="2842365"/>
                  <a:pt x="12192000" y="2691161"/>
                </a:cubicBezTo>
                <a:lnTo>
                  <a:pt x="12192000" y="2892735"/>
                </a:lnTo>
                <a:cubicBezTo>
                  <a:pt x="12071770" y="3011736"/>
                  <a:pt x="11914089" y="3094511"/>
                  <a:pt x="11737582" y="3123727"/>
                </a:cubicBezTo>
                <a:lnTo>
                  <a:pt x="11737466" y="3124875"/>
                </a:lnTo>
                <a:cubicBezTo>
                  <a:pt x="11732155" y="3125886"/>
                  <a:pt x="11726826" y="3126834"/>
                  <a:pt x="11721249" y="3126415"/>
                </a:cubicBezTo>
                <a:cubicBezTo>
                  <a:pt x="11690077" y="3131969"/>
                  <a:pt x="11658197" y="3134950"/>
                  <a:pt x="11625822" y="3135477"/>
                </a:cubicBezTo>
                <a:lnTo>
                  <a:pt x="11608704" y="3137103"/>
                </a:lnTo>
                <a:lnTo>
                  <a:pt x="11608678" y="3136608"/>
                </a:lnTo>
                <a:lnTo>
                  <a:pt x="11608179" y="3136641"/>
                </a:lnTo>
                <a:cubicBezTo>
                  <a:pt x="11607613" y="3132839"/>
                  <a:pt x="11607586" y="3129023"/>
                  <a:pt x="11607586" y="3125201"/>
                </a:cubicBezTo>
                <a:cubicBezTo>
                  <a:pt x="11607586" y="3119519"/>
                  <a:pt x="11607645" y="3113850"/>
                  <a:pt x="11608957" y="3108220"/>
                </a:cubicBezTo>
                <a:cubicBezTo>
                  <a:pt x="11608914" y="3076892"/>
                  <a:pt x="11611364" y="3046007"/>
                  <a:pt x="11616421" y="3015763"/>
                </a:cubicBezTo>
                <a:lnTo>
                  <a:pt x="11616961" y="3009073"/>
                </a:lnTo>
                <a:cubicBezTo>
                  <a:pt x="11617130" y="3009068"/>
                  <a:pt x="11617299" y="3009063"/>
                  <a:pt x="11617466" y="3009010"/>
                </a:cubicBezTo>
                <a:cubicBezTo>
                  <a:pt x="11662185" y="2695154"/>
                  <a:pt x="11889463" y="2438329"/>
                  <a:pt x="12192000" y="2344615"/>
                </a:cubicBezTo>
                <a:close/>
                <a:moveTo>
                  <a:pt x="10767111" y="2302594"/>
                </a:moveTo>
                <a:lnTo>
                  <a:pt x="10784198" y="2304217"/>
                </a:lnTo>
                <a:cubicBezTo>
                  <a:pt x="10816584" y="2304744"/>
                  <a:pt x="10848477" y="2307725"/>
                  <a:pt x="10879660" y="2313282"/>
                </a:cubicBezTo>
                <a:cubicBezTo>
                  <a:pt x="10885236" y="2312863"/>
                  <a:pt x="10890564" y="2313811"/>
                  <a:pt x="10895873" y="2314821"/>
                </a:cubicBezTo>
                <a:lnTo>
                  <a:pt x="10895990" y="2315969"/>
                </a:lnTo>
                <a:cubicBezTo>
                  <a:pt x="11254840" y="2375367"/>
                  <a:pt x="11535879" y="2656144"/>
                  <a:pt x="11586156" y="3009010"/>
                </a:cubicBezTo>
                <a:cubicBezTo>
                  <a:pt x="11586323" y="3009063"/>
                  <a:pt x="11586492" y="3009068"/>
                  <a:pt x="11586661" y="3009073"/>
                </a:cubicBezTo>
                <a:lnTo>
                  <a:pt x="11587201" y="3015763"/>
                </a:lnTo>
                <a:cubicBezTo>
                  <a:pt x="11592258" y="3046007"/>
                  <a:pt x="11594708" y="3076892"/>
                  <a:pt x="11594665" y="3108220"/>
                </a:cubicBezTo>
                <a:cubicBezTo>
                  <a:pt x="11595977" y="3113850"/>
                  <a:pt x="11596036" y="3119519"/>
                  <a:pt x="11596036" y="3125201"/>
                </a:cubicBezTo>
                <a:cubicBezTo>
                  <a:pt x="11596036" y="3129023"/>
                  <a:pt x="11596009" y="3132839"/>
                  <a:pt x="11595443" y="3136641"/>
                </a:cubicBezTo>
                <a:lnTo>
                  <a:pt x="11594944" y="3136608"/>
                </a:lnTo>
                <a:lnTo>
                  <a:pt x="11594918" y="3137103"/>
                </a:lnTo>
                <a:lnTo>
                  <a:pt x="11577800" y="3135477"/>
                </a:lnTo>
                <a:cubicBezTo>
                  <a:pt x="11545425" y="3134950"/>
                  <a:pt x="11513545" y="3131969"/>
                  <a:pt x="11482373" y="3126415"/>
                </a:cubicBezTo>
                <a:cubicBezTo>
                  <a:pt x="11476796" y="3126834"/>
                  <a:pt x="11471467" y="3125886"/>
                  <a:pt x="11466156" y="3124875"/>
                </a:cubicBezTo>
                <a:lnTo>
                  <a:pt x="11466040" y="3123727"/>
                </a:lnTo>
                <a:cubicBezTo>
                  <a:pt x="11107189" y="3064328"/>
                  <a:pt x="10826150" y="2783551"/>
                  <a:pt x="10775875" y="2430686"/>
                </a:cubicBezTo>
                <a:cubicBezTo>
                  <a:pt x="10775707" y="2430633"/>
                  <a:pt x="10775539" y="2430628"/>
                  <a:pt x="10775369" y="2430623"/>
                </a:cubicBezTo>
                <a:lnTo>
                  <a:pt x="10774831" y="2423947"/>
                </a:lnTo>
                <a:cubicBezTo>
                  <a:pt x="10769772" y="2393697"/>
                  <a:pt x="10767321" y="2362806"/>
                  <a:pt x="10767364" y="2331471"/>
                </a:cubicBezTo>
                <a:cubicBezTo>
                  <a:pt x="10766052" y="2325843"/>
                  <a:pt x="10765993" y="2320176"/>
                  <a:pt x="10765993" y="2314495"/>
                </a:cubicBezTo>
                <a:lnTo>
                  <a:pt x="10766587" y="2303055"/>
                </a:lnTo>
                <a:lnTo>
                  <a:pt x="10767085" y="2303088"/>
                </a:lnTo>
                <a:close/>
                <a:moveTo>
                  <a:pt x="10744358" y="2302594"/>
                </a:moveTo>
                <a:lnTo>
                  <a:pt x="10744384" y="2303088"/>
                </a:lnTo>
                <a:lnTo>
                  <a:pt x="10744882" y="2303055"/>
                </a:lnTo>
                <a:lnTo>
                  <a:pt x="10745476" y="2314495"/>
                </a:lnTo>
                <a:cubicBezTo>
                  <a:pt x="10745476" y="2320176"/>
                  <a:pt x="10745417" y="2325843"/>
                  <a:pt x="10744105" y="2331471"/>
                </a:cubicBezTo>
                <a:cubicBezTo>
                  <a:pt x="10744148" y="2362806"/>
                  <a:pt x="10741697" y="2393697"/>
                  <a:pt x="10736638" y="2423947"/>
                </a:cubicBezTo>
                <a:lnTo>
                  <a:pt x="10736100" y="2430623"/>
                </a:lnTo>
                <a:cubicBezTo>
                  <a:pt x="10735930" y="2430628"/>
                  <a:pt x="10735762" y="2430633"/>
                  <a:pt x="10735594" y="2430686"/>
                </a:cubicBezTo>
                <a:cubicBezTo>
                  <a:pt x="10685319" y="2783551"/>
                  <a:pt x="10404280" y="3064328"/>
                  <a:pt x="10045429" y="3123727"/>
                </a:cubicBezTo>
                <a:lnTo>
                  <a:pt x="10045313" y="3124875"/>
                </a:lnTo>
                <a:cubicBezTo>
                  <a:pt x="10040002" y="3125886"/>
                  <a:pt x="10034673" y="3126834"/>
                  <a:pt x="10029096" y="3126415"/>
                </a:cubicBezTo>
                <a:cubicBezTo>
                  <a:pt x="9997924" y="3131969"/>
                  <a:pt x="9966044" y="3134950"/>
                  <a:pt x="9933669" y="3135477"/>
                </a:cubicBezTo>
                <a:lnTo>
                  <a:pt x="9916551" y="3137103"/>
                </a:lnTo>
                <a:lnTo>
                  <a:pt x="9916525" y="3136608"/>
                </a:lnTo>
                <a:lnTo>
                  <a:pt x="9916026" y="3136641"/>
                </a:lnTo>
                <a:cubicBezTo>
                  <a:pt x="9915460" y="3132839"/>
                  <a:pt x="9915433" y="3129023"/>
                  <a:pt x="9915433" y="3125201"/>
                </a:cubicBezTo>
                <a:cubicBezTo>
                  <a:pt x="9915433" y="3119519"/>
                  <a:pt x="9915492" y="3113850"/>
                  <a:pt x="9916804" y="3108220"/>
                </a:cubicBezTo>
                <a:cubicBezTo>
                  <a:pt x="9916761" y="3076892"/>
                  <a:pt x="9919211" y="3046007"/>
                  <a:pt x="9924268" y="3015763"/>
                </a:cubicBezTo>
                <a:lnTo>
                  <a:pt x="9924808" y="3009073"/>
                </a:lnTo>
                <a:cubicBezTo>
                  <a:pt x="9924977" y="3009068"/>
                  <a:pt x="9925146" y="3009063"/>
                  <a:pt x="9925314" y="3009010"/>
                </a:cubicBezTo>
                <a:cubicBezTo>
                  <a:pt x="9975590" y="2656144"/>
                  <a:pt x="10256629" y="2375367"/>
                  <a:pt x="10615479" y="2315969"/>
                </a:cubicBezTo>
                <a:lnTo>
                  <a:pt x="10615596" y="2314821"/>
                </a:lnTo>
                <a:cubicBezTo>
                  <a:pt x="10620905" y="2313811"/>
                  <a:pt x="10626233" y="2312863"/>
                  <a:pt x="10631809" y="2313282"/>
                </a:cubicBezTo>
                <a:cubicBezTo>
                  <a:pt x="10662992" y="2307725"/>
                  <a:pt x="10694885" y="2304744"/>
                  <a:pt x="10727271" y="2304217"/>
                </a:cubicBezTo>
                <a:close/>
                <a:moveTo>
                  <a:pt x="9074958" y="2302594"/>
                </a:moveTo>
                <a:lnTo>
                  <a:pt x="9092045" y="2304217"/>
                </a:lnTo>
                <a:cubicBezTo>
                  <a:pt x="9124431" y="2304744"/>
                  <a:pt x="9156324" y="2307725"/>
                  <a:pt x="9187507" y="2313282"/>
                </a:cubicBezTo>
                <a:cubicBezTo>
                  <a:pt x="9193083" y="2312863"/>
                  <a:pt x="9198411" y="2313811"/>
                  <a:pt x="9203720" y="2314821"/>
                </a:cubicBezTo>
                <a:lnTo>
                  <a:pt x="9203837" y="2315969"/>
                </a:lnTo>
                <a:cubicBezTo>
                  <a:pt x="9562687" y="2375367"/>
                  <a:pt x="9843726" y="2656144"/>
                  <a:pt x="9894002" y="3009010"/>
                </a:cubicBezTo>
                <a:cubicBezTo>
                  <a:pt x="9894170" y="3009063"/>
                  <a:pt x="9894339" y="3009068"/>
                  <a:pt x="9894508" y="3009073"/>
                </a:cubicBezTo>
                <a:lnTo>
                  <a:pt x="9895048" y="3015763"/>
                </a:lnTo>
                <a:cubicBezTo>
                  <a:pt x="9900105" y="3046007"/>
                  <a:pt x="9902555" y="3076892"/>
                  <a:pt x="9902512" y="3108220"/>
                </a:cubicBezTo>
                <a:cubicBezTo>
                  <a:pt x="9903824" y="3113850"/>
                  <a:pt x="9903883" y="3119519"/>
                  <a:pt x="9903883" y="3125201"/>
                </a:cubicBezTo>
                <a:cubicBezTo>
                  <a:pt x="9903883" y="3129023"/>
                  <a:pt x="9903856" y="3132839"/>
                  <a:pt x="9903290" y="3136641"/>
                </a:cubicBezTo>
                <a:lnTo>
                  <a:pt x="9902791" y="3136608"/>
                </a:lnTo>
                <a:lnTo>
                  <a:pt x="9902765" y="3137103"/>
                </a:lnTo>
                <a:lnTo>
                  <a:pt x="9885647" y="3135477"/>
                </a:lnTo>
                <a:cubicBezTo>
                  <a:pt x="9853272" y="3134950"/>
                  <a:pt x="9821392" y="3131969"/>
                  <a:pt x="9790220" y="3126415"/>
                </a:cubicBezTo>
                <a:cubicBezTo>
                  <a:pt x="9784643" y="3126834"/>
                  <a:pt x="9779314" y="3125886"/>
                  <a:pt x="9774003" y="3124875"/>
                </a:cubicBezTo>
                <a:lnTo>
                  <a:pt x="9773887" y="3123727"/>
                </a:lnTo>
                <a:cubicBezTo>
                  <a:pt x="9415036" y="3064328"/>
                  <a:pt x="9133997" y="2783551"/>
                  <a:pt x="9083722" y="2430686"/>
                </a:cubicBezTo>
                <a:cubicBezTo>
                  <a:pt x="9083554" y="2430633"/>
                  <a:pt x="9083386" y="2430628"/>
                  <a:pt x="9083216" y="2430623"/>
                </a:cubicBezTo>
                <a:lnTo>
                  <a:pt x="9082678" y="2423947"/>
                </a:lnTo>
                <a:cubicBezTo>
                  <a:pt x="9077619" y="2393697"/>
                  <a:pt x="9075168" y="2362806"/>
                  <a:pt x="9075211" y="2331471"/>
                </a:cubicBezTo>
                <a:cubicBezTo>
                  <a:pt x="9073899" y="2325843"/>
                  <a:pt x="9073840" y="2320176"/>
                  <a:pt x="9073840" y="2314495"/>
                </a:cubicBezTo>
                <a:lnTo>
                  <a:pt x="9074434" y="2303055"/>
                </a:lnTo>
                <a:lnTo>
                  <a:pt x="9074932" y="2303088"/>
                </a:lnTo>
                <a:close/>
                <a:moveTo>
                  <a:pt x="9052207" y="2302594"/>
                </a:moveTo>
                <a:lnTo>
                  <a:pt x="9052233" y="2303088"/>
                </a:lnTo>
                <a:lnTo>
                  <a:pt x="9052731" y="2303055"/>
                </a:lnTo>
                <a:lnTo>
                  <a:pt x="9053325" y="2314495"/>
                </a:lnTo>
                <a:cubicBezTo>
                  <a:pt x="9053325" y="2320176"/>
                  <a:pt x="9053266" y="2325843"/>
                  <a:pt x="9051954" y="2331471"/>
                </a:cubicBezTo>
                <a:cubicBezTo>
                  <a:pt x="9051997" y="2362806"/>
                  <a:pt x="9049546" y="2393697"/>
                  <a:pt x="9044487" y="2423947"/>
                </a:cubicBezTo>
                <a:lnTo>
                  <a:pt x="9043949" y="2430623"/>
                </a:lnTo>
                <a:cubicBezTo>
                  <a:pt x="9043779" y="2430628"/>
                  <a:pt x="9043611" y="2430633"/>
                  <a:pt x="9043443" y="2430686"/>
                </a:cubicBezTo>
                <a:cubicBezTo>
                  <a:pt x="8993168" y="2783551"/>
                  <a:pt x="8712129" y="3064328"/>
                  <a:pt x="8353278" y="3123727"/>
                </a:cubicBezTo>
                <a:lnTo>
                  <a:pt x="8353162" y="3124875"/>
                </a:lnTo>
                <a:cubicBezTo>
                  <a:pt x="8347851" y="3125886"/>
                  <a:pt x="8342522" y="3126834"/>
                  <a:pt x="8336945" y="3126415"/>
                </a:cubicBezTo>
                <a:cubicBezTo>
                  <a:pt x="8305773" y="3131969"/>
                  <a:pt x="8273893" y="3134950"/>
                  <a:pt x="8241519" y="3135477"/>
                </a:cubicBezTo>
                <a:lnTo>
                  <a:pt x="8224400" y="3137103"/>
                </a:lnTo>
                <a:lnTo>
                  <a:pt x="8224374" y="3136608"/>
                </a:lnTo>
                <a:lnTo>
                  <a:pt x="8223875" y="3136641"/>
                </a:lnTo>
                <a:cubicBezTo>
                  <a:pt x="8223309" y="3132839"/>
                  <a:pt x="8223282" y="3129023"/>
                  <a:pt x="8223282" y="3125201"/>
                </a:cubicBezTo>
                <a:cubicBezTo>
                  <a:pt x="8223282" y="3119519"/>
                  <a:pt x="8223341" y="3113850"/>
                  <a:pt x="8224653" y="3108220"/>
                </a:cubicBezTo>
                <a:cubicBezTo>
                  <a:pt x="8224611" y="3076892"/>
                  <a:pt x="8227060" y="3046007"/>
                  <a:pt x="8232117" y="3015763"/>
                </a:cubicBezTo>
                <a:lnTo>
                  <a:pt x="8232657" y="3009073"/>
                </a:lnTo>
                <a:cubicBezTo>
                  <a:pt x="8232826" y="3009068"/>
                  <a:pt x="8232995" y="3009063"/>
                  <a:pt x="8233163" y="3009010"/>
                </a:cubicBezTo>
                <a:cubicBezTo>
                  <a:pt x="8283439" y="2656144"/>
                  <a:pt x="8564478" y="2375367"/>
                  <a:pt x="8923328" y="2315969"/>
                </a:cubicBezTo>
                <a:lnTo>
                  <a:pt x="8923445" y="2314821"/>
                </a:lnTo>
                <a:cubicBezTo>
                  <a:pt x="8928754" y="2313811"/>
                  <a:pt x="8934082" y="2312863"/>
                  <a:pt x="8939658" y="2313282"/>
                </a:cubicBezTo>
                <a:cubicBezTo>
                  <a:pt x="8970841" y="2307725"/>
                  <a:pt x="9002734" y="2304744"/>
                  <a:pt x="9035120" y="2304217"/>
                </a:cubicBezTo>
                <a:close/>
                <a:moveTo>
                  <a:pt x="7382807" y="2302594"/>
                </a:moveTo>
                <a:lnTo>
                  <a:pt x="7399895" y="2304217"/>
                </a:lnTo>
                <a:cubicBezTo>
                  <a:pt x="7432280" y="2304744"/>
                  <a:pt x="7464173" y="2307725"/>
                  <a:pt x="7495356" y="2313282"/>
                </a:cubicBezTo>
                <a:cubicBezTo>
                  <a:pt x="7500932" y="2312863"/>
                  <a:pt x="7506260" y="2313811"/>
                  <a:pt x="7511569" y="2314821"/>
                </a:cubicBezTo>
                <a:lnTo>
                  <a:pt x="7511686" y="2315969"/>
                </a:lnTo>
                <a:cubicBezTo>
                  <a:pt x="7870536" y="2375367"/>
                  <a:pt x="8151575" y="2656144"/>
                  <a:pt x="8201852" y="3009010"/>
                </a:cubicBezTo>
                <a:cubicBezTo>
                  <a:pt x="8202019" y="3009063"/>
                  <a:pt x="8202189" y="3009068"/>
                  <a:pt x="8202357" y="3009073"/>
                </a:cubicBezTo>
                <a:lnTo>
                  <a:pt x="8202898" y="3015763"/>
                </a:lnTo>
                <a:cubicBezTo>
                  <a:pt x="8207954" y="3046007"/>
                  <a:pt x="8210404" y="3076892"/>
                  <a:pt x="8210362" y="3108220"/>
                </a:cubicBezTo>
                <a:cubicBezTo>
                  <a:pt x="8211674" y="3113850"/>
                  <a:pt x="8211732" y="3119519"/>
                  <a:pt x="8211732" y="3125201"/>
                </a:cubicBezTo>
                <a:cubicBezTo>
                  <a:pt x="8211732" y="3129023"/>
                  <a:pt x="8211705" y="3132839"/>
                  <a:pt x="8211139" y="3136641"/>
                </a:cubicBezTo>
                <a:lnTo>
                  <a:pt x="8210640" y="3136608"/>
                </a:lnTo>
                <a:lnTo>
                  <a:pt x="8210614" y="3137103"/>
                </a:lnTo>
                <a:lnTo>
                  <a:pt x="8193496" y="3135477"/>
                </a:lnTo>
                <a:cubicBezTo>
                  <a:pt x="8161122" y="3134950"/>
                  <a:pt x="8129241" y="3131969"/>
                  <a:pt x="8098069" y="3126415"/>
                </a:cubicBezTo>
                <a:cubicBezTo>
                  <a:pt x="8092492" y="3126834"/>
                  <a:pt x="8087163" y="3125886"/>
                  <a:pt x="8081853" y="3124875"/>
                </a:cubicBezTo>
                <a:lnTo>
                  <a:pt x="8081737" y="3123727"/>
                </a:lnTo>
                <a:cubicBezTo>
                  <a:pt x="7722885" y="3064328"/>
                  <a:pt x="7441846" y="2783551"/>
                  <a:pt x="7391571" y="2430686"/>
                </a:cubicBezTo>
                <a:cubicBezTo>
                  <a:pt x="7391403" y="2430633"/>
                  <a:pt x="7391235" y="2430628"/>
                  <a:pt x="7391065" y="2430623"/>
                </a:cubicBezTo>
                <a:lnTo>
                  <a:pt x="7390527" y="2423947"/>
                </a:lnTo>
                <a:cubicBezTo>
                  <a:pt x="7385468" y="2393697"/>
                  <a:pt x="7383018" y="2362806"/>
                  <a:pt x="7383060" y="2331471"/>
                </a:cubicBezTo>
                <a:cubicBezTo>
                  <a:pt x="7381748" y="2325843"/>
                  <a:pt x="7381689" y="2320176"/>
                  <a:pt x="7381689" y="2314495"/>
                </a:cubicBezTo>
                <a:lnTo>
                  <a:pt x="7382283" y="2303055"/>
                </a:lnTo>
                <a:lnTo>
                  <a:pt x="7382781" y="2303088"/>
                </a:lnTo>
                <a:close/>
                <a:moveTo>
                  <a:pt x="7360056" y="2302594"/>
                </a:moveTo>
                <a:lnTo>
                  <a:pt x="7360082" y="2303088"/>
                </a:lnTo>
                <a:lnTo>
                  <a:pt x="7360580" y="2303055"/>
                </a:lnTo>
                <a:lnTo>
                  <a:pt x="7361174" y="2314495"/>
                </a:lnTo>
                <a:cubicBezTo>
                  <a:pt x="7361174" y="2320176"/>
                  <a:pt x="7361116" y="2325843"/>
                  <a:pt x="7359804" y="2331471"/>
                </a:cubicBezTo>
                <a:cubicBezTo>
                  <a:pt x="7359846" y="2362806"/>
                  <a:pt x="7357395" y="2393697"/>
                  <a:pt x="7352337" y="2423947"/>
                </a:cubicBezTo>
                <a:lnTo>
                  <a:pt x="7351798" y="2430623"/>
                </a:lnTo>
                <a:cubicBezTo>
                  <a:pt x="7351629" y="2430628"/>
                  <a:pt x="7351460" y="2430633"/>
                  <a:pt x="7351293" y="2430686"/>
                </a:cubicBezTo>
                <a:cubicBezTo>
                  <a:pt x="7301017" y="2783551"/>
                  <a:pt x="7019978" y="3064328"/>
                  <a:pt x="6661127" y="3123727"/>
                </a:cubicBezTo>
                <a:lnTo>
                  <a:pt x="6661011" y="3124875"/>
                </a:lnTo>
                <a:cubicBezTo>
                  <a:pt x="6655700" y="3125886"/>
                  <a:pt x="6650371" y="3126834"/>
                  <a:pt x="6644794" y="3126415"/>
                </a:cubicBezTo>
                <a:cubicBezTo>
                  <a:pt x="6613622" y="3131969"/>
                  <a:pt x="6581742" y="3134950"/>
                  <a:pt x="6549368" y="3135477"/>
                </a:cubicBezTo>
                <a:lnTo>
                  <a:pt x="6532249" y="3137103"/>
                </a:lnTo>
                <a:lnTo>
                  <a:pt x="6532223" y="3136608"/>
                </a:lnTo>
                <a:lnTo>
                  <a:pt x="6531724" y="3136641"/>
                </a:lnTo>
                <a:cubicBezTo>
                  <a:pt x="6531158" y="3132839"/>
                  <a:pt x="6531131" y="3129023"/>
                  <a:pt x="6531131" y="3125201"/>
                </a:cubicBezTo>
                <a:cubicBezTo>
                  <a:pt x="6531131" y="3119519"/>
                  <a:pt x="6531190" y="3113850"/>
                  <a:pt x="6532502" y="3108220"/>
                </a:cubicBezTo>
                <a:cubicBezTo>
                  <a:pt x="6532460" y="3076892"/>
                  <a:pt x="6534909" y="3046007"/>
                  <a:pt x="6539966" y="3015763"/>
                </a:cubicBezTo>
                <a:lnTo>
                  <a:pt x="6540506" y="3009073"/>
                </a:lnTo>
                <a:cubicBezTo>
                  <a:pt x="6540675" y="3009068"/>
                  <a:pt x="6540844" y="3009063"/>
                  <a:pt x="6541012" y="3009010"/>
                </a:cubicBezTo>
                <a:cubicBezTo>
                  <a:pt x="6591288" y="2656144"/>
                  <a:pt x="6872327" y="2375367"/>
                  <a:pt x="7231178" y="2315969"/>
                </a:cubicBezTo>
                <a:lnTo>
                  <a:pt x="7231295" y="2314821"/>
                </a:lnTo>
                <a:cubicBezTo>
                  <a:pt x="7236603" y="2313811"/>
                  <a:pt x="7241931" y="2312863"/>
                  <a:pt x="7247507" y="2313282"/>
                </a:cubicBezTo>
                <a:cubicBezTo>
                  <a:pt x="7278691" y="2307725"/>
                  <a:pt x="7310583" y="2304744"/>
                  <a:pt x="7342969" y="2304217"/>
                </a:cubicBezTo>
                <a:close/>
                <a:moveTo>
                  <a:pt x="5690656" y="2302594"/>
                </a:moveTo>
                <a:lnTo>
                  <a:pt x="5707743" y="2304217"/>
                </a:lnTo>
                <a:cubicBezTo>
                  <a:pt x="5740129" y="2304744"/>
                  <a:pt x="5772021" y="2307725"/>
                  <a:pt x="5803205" y="2313282"/>
                </a:cubicBezTo>
                <a:cubicBezTo>
                  <a:pt x="5808781" y="2312863"/>
                  <a:pt x="5814109" y="2313811"/>
                  <a:pt x="5819417" y="2314821"/>
                </a:cubicBezTo>
                <a:lnTo>
                  <a:pt x="5819534" y="2315969"/>
                </a:lnTo>
                <a:cubicBezTo>
                  <a:pt x="6178385" y="2375367"/>
                  <a:pt x="6459424" y="2656144"/>
                  <a:pt x="6509700" y="3009010"/>
                </a:cubicBezTo>
                <a:cubicBezTo>
                  <a:pt x="6509868" y="3009063"/>
                  <a:pt x="6510037" y="3009068"/>
                  <a:pt x="6510206" y="3009073"/>
                </a:cubicBezTo>
                <a:lnTo>
                  <a:pt x="6510746" y="3015763"/>
                </a:lnTo>
                <a:cubicBezTo>
                  <a:pt x="6515803" y="3046007"/>
                  <a:pt x="6518252" y="3076892"/>
                  <a:pt x="6518210" y="3108220"/>
                </a:cubicBezTo>
                <a:cubicBezTo>
                  <a:pt x="6519522" y="3113850"/>
                  <a:pt x="6519581" y="3119519"/>
                  <a:pt x="6519581" y="3125201"/>
                </a:cubicBezTo>
                <a:cubicBezTo>
                  <a:pt x="6519581" y="3129023"/>
                  <a:pt x="6519554" y="3132839"/>
                  <a:pt x="6518988" y="3136641"/>
                </a:cubicBezTo>
                <a:lnTo>
                  <a:pt x="6518489" y="3136608"/>
                </a:lnTo>
                <a:lnTo>
                  <a:pt x="6518463" y="3137103"/>
                </a:lnTo>
                <a:lnTo>
                  <a:pt x="6501344" y="3135477"/>
                </a:lnTo>
                <a:cubicBezTo>
                  <a:pt x="6468970" y="3134950"/>
                  <a:pt x="6437090" y="3131969"/>
                  <a:pt x="6405918" y="3126415"/>
                </a:cubicBezTo>
                <a:cubicBezTo>
                  <a:pt x="6400341" y="3126834"/>
                  <a:pt x="6395012" y="3125886"/>
                  <a:pt x="6389701" y="3124875"/>
                </a:cubicBezTo>
                <a:lnTo>
                  <a:pt x="6389585" y="3123727"/>
                </a:lnTo>
                <a:cubicBezTo>
                  <a:pt x="6030734" y="3064328"/>
                  <a:pt x="5749695" y="2783551"/>
                  <a:pt x="5699419" y="2430686"/>
                </a:cubicBezTo>
                <a:cubicBezTo>
                  <a:pt x="5699252" y="2430633"/>
                  <a:pt x="5699083" y="2430628"/>
                  <a:pt x="5698914" y="2430623"/>
                </a:cubicBezTo>
                <a:lnTo>
                  <a:pt x="5698375" y="2423947"/>
                </a:lnTo>
                <a:cubicBezTo>
                  <a:pt x="5693317" y="2393697"/>
                  <a:pt x="5690866" y="2362806"/>
                  <a:pt x="5690908" y="2331471"/>
                </a:cubicBezTo>
                <a:cubicBezTo>
                  <a:pt x="5689596" y="2325843"/>
                  <a:pt x="5689538" y="2320176"/>
                  <a:pt x="5689538" y="2314495"/>
                </a:cubicBezTo>
                <a:lnTo>
                  <a:pt x="5690132" y="2303055"/>
                </a:lnTo>
                <a:lnTo>
                  <a:pt x="5690630" y="2303088"/>
                </a:lnTo>
                <a:close/>
                <a:moveTo>
                  <a:pt x="5667905" y="2302594"/>
                </a:moveTo>
                <a:lnTo>
                  <a:pt x="5667931" y="2303088"/>
                </a:lnTo>
                <a:lnTo>
                  <a:pt x="5668429" y="2303055"/>
                </a:lnTo>
                <a:lnTo>
                  <a:pt x="5669023" y="2314495"/>
                </a:lnTo>
                <a:cubicBezTo>
                  <a:pt x="5669023" y="2320176"/>
                  <a:pt x="5668964" y="2325843"/>
                  <a:pt x="5667652" y="2331471"/>
                </a:cubicBezTo>
                <a:cubicBezTo>
                  <a:pt x="5667694" y="2362806"/>
                  <a:pt x="5665244" y="2393697"/>
                  <a:pt x="5660185" y="2423947"/>
                </a:cubicBezTo>
                <a:lnTo>
                  <a:pt x="5659647" y="2430623"/>
                </a:lnTo>
                <a:cubicBezTo>
                  <a:pt x="5659477" y="2430628"/>
                  <a:pt x="5659309" y="2430633"/>
                  <a:pt x="5659141" y="2430686"/>
                </a:cubicBezTo>
                <a:cubicBezTo>
                  <a:pt x="5608866" y="2783551"/>
                  <a:pt x="5327827" y="3064328"/>
                  <a:pt x="4968975" y="3123727"/>
                </a:cubicBezTo>
                <a:lnTo>
                  <a:pt x="4968859" y="3124875"/>
                </a:lnTo>
                <a:cubicBezTo>
                  <a:pt x="4963549" y="3125886"/>
                  <a:pt x="4958220" y="3126834"/>
                  <a:pt x="4952643" y="3126415"/>
                </a:cubicBezTo>
                <a:cubicBezTo>
                  <a:pt x="4921471" y="3131969"/>
                  <a:pt x="4889590" y="3134950"/>
                  <a:pt x="4857216" y="3135477"/>
                </a:cubicBezTo>
                <a:lnTo>
                  <a:pt x="4840098" y="3137103"/>
                </a:lnTo>
                <a:lnTo>
                  <a:pt x="4840072" y="3136608"/>
                </a:lnTo>
                <a:lnTo>
                  <a:pt x="4839573" y="3136641"/>
                </a:lnTo>
                <a:cubicBezTo>
                  <a:pt x="4839007" y="3132839"/>
                  <a:pt x="4838980" y="3129023"/>
                  <a:pt x="4838980" y="3125201"/>
                </a:cubicBezTo>
                <a:cubicBezTo>
                  <a:pt x="4838980" y="3119519"/>
                  <a:pt x="4839038" y="3113850"/>
                  <a:pt x="4840350" y="3108220"/>
                </a:cubicBezTo>
                <a:cubicBezTo>
                  <a:pt x="4840308" y="3076892"/>
                  <a:pt x="4842758" y="3046007"/>
                  <a:pt x="4847814" y="3015763"/>
                </a:cubicBezTo>
                <a:lnTo>
                  <a:pt x="4848355" y="3009073"/>
                </a:lnTo>
                <a:cubicBezTo>
                  <a:pt x="4848523" y="3009068"/>
                  <a:pt x="4848693" y="3009063"/>
                  <a:pt x="4848860" y="3009010"/>
                </a:cubicBezTo>
                <a:cubicBezTo>
                  <a:pt x="4899137" y="2656144"/>
                  <a:pt x="5180176" y="2375367"/>
                  <a:pt x="5539026" y="2315969"/>
                </a:cubicBezTo>
                <a:lnTo>
                  <a:pt x="5539143" y="2314821"/>
                </a:lnTo>
                <a:cubicBezTo>
                  <a:pt x="5544452" y="2313811"/>
                  <a:pt x="5549780" y="2312863"/>
                  <a:pt x="5555356" y="2313282"/>
                </a:cubicBezTo>
                <a:cubicBezTo>
                  <a:pt x="5586539" y="2307725"/>
                  <a:pt x="5618432" y="2304744"/>
                  <a:pt x="5650817" y="2304217"/>
                </a:cubicBezTo>
                <a:close/>
                <a:moveTo>
                  <a:pt x="3998505" y="2302594"/>
                </a:moveTo>
                <a:lnTo>
                  <a:pt x="4015592" y="2304217"/>
                </a:lnTo>
                <a:cubicBezTo>
                  <a:pt x="4047978" y="2304744"/>
                  <a:pt x="4079870" y="2307725"/>
                  <a:pt x="4111054" y="2313282"/>
                </a:cubicBezTo>
                <a:cubicBezTo>
                  <a:pt x="4116630" y="2312863"/>
                  <a:pt x="4121958" y="2313811"/>
                  <a:pt x="4127266" y="2314821"/>
                </a:cubicBezTo>
                <a:lnTo>
                  <a:pt x="4127384" y="2315969"/>
                </a:lnTo>
                <a:cubicBezTo>
                  <a:pt x="4486234" y="2375367"/>
                  <a:pt x="4767273" y="2656144"/>
                  <a:pt x="4817549" y="3009010"/>
                </a:cubicBezTo>
                <a:cubicBezTo>
                  <a:pt x="4817717" y="3009063"/>
                  <a:pt x="4817886" y="3009068"/>
                  <a:pt x="4818055" y="3009073"/>
                </a:cubicBezTo>
                <a:lnTo>
                  <a:pt x="4818595" y="3015763"/>
                </a:lnTo>
                <a:cubicBezTo>
                  <a:pt x="4823652" y="3046007"/>
                  <a:pt x="4826101" y="3076892"/>
                  <a:pt x="4826059" y="3108220"/>
                </a:cubicBezTo>
                <a:cubicBezTo>
                  <a:pt x="4827371" y="3113850"/>
                  <a:pt x="4827430" y="3119519"/>
                  <a:pt x="4827430" y="3125201"/>
                </a:cubicBezTo>
                <a:cubicBezTo>
                  <a:pt x="4827430" y="3129023"/>
                  <a:pt x="4827403" y="3132839"/>
                  <a:pt x="4826837" y="3136641"/>
                </a:cubicBezTo>
                <a:lnTo>
                  <a:pt x="4826338" y="3136608"/>
                </a:lnTo>
                <a:lnTo>
                  <a:pt x="4826312" y="3137103"/>
                </a:lnTo>
                <a:lnTo>
                  <a:pt x="4809193" y="3135477"/>
                </a:lnTo>
                <a:cubicBezTo>
                  <a:pt x="4776819" y="3134950"/>
                  <a:pt x="4744939" y="3131969"/>
                  <a:pt x="4713767" y="3126415"/>
                </a:cubicBezTo>
                <a:cubicBezTo>
                  <a:pt x="4708190" y="3126834"/>
                  <a:pt x="4702861" y="3125886"/>
                  <a:pt x="4697550" y="3124875"/>
                </a:cubicBezTo>
                <a:lnTo>
                  <a:pt x="4697434" y="3123727"/>
                </a:lnTo>
                <a:cubicBezTo>
                  <a:pt x="4338583" y="3064328"/>
                  <a:pt x="4057544" y="2783551"/>
                  <a:pt x="4007268" y="2430686"/>
                </a:cubicBezTo>
                <a:cubicBezTo>
                  <a:pt x="4007101" y="2430633"/>
                  <a:pt x="4006932" y="2430628"/>
                  <a:pt x="4006763" y="2430623"/>
                </a:cubicBezTo>
                <a:lnTo>
                  <a:pt x="4006225" y="2423947"/>
                </a:lnTo>
                <a:cubicBezTo>
                  <a:pt x="4001166" y="2393697"/>
                  <a:pt x="3998715" y="2362806"/>
                  <a:pt x="3998757" y="2331471"/>
                </a:cubicBezTo>
                <a:cubicBezTo>
                  <a:pt x="3997445" y="2325843"/>
                  <a:pt x="3997387" y="2320176"/>
                  <a:pt x="3997387" y="2314495"/>
                </a:cubicBezTo>
                <a:lnTo>
                  <a:pt x="3997981" y="2303055"/>
                </a:lnTo>
                <a:lnTo>
                  <a:pt x="3998479" y="2303088"/>
                </a:lnTo>
                <a:close/>
                <a:moveTo>
                  <a:pt x="3975754" y="2302594"/>
                </a:moveTo>
                <a:lnTo>
                  <a:pt x="3975780" y="2303088"/>
                </a:lnTo>
                <a:lnTo>
                  <a:pt x="3976278" y="2303055"/>
                </a:lnTo>
                <a:lnTo>
                  <a:pt x="3976872" y="2314495"/>
                </a:lnTo>
                <a:cubicBezTo>
                  <a:pt x="3976872" y="2320176"/>
                  <a:pt x="3976813" y="2325843"/>
                  <a:pt x="3975501" y="2331471"/>
                </a:cubicBezTo>
                <a:cubicBezTo>
                  <a:pt x="3975543" y="2362806"/>
                  <a:pt x="3973093" y="2393697"/>
                  <a:pt x="3968034" y="2423947"/>
                </a:cubicBezTo>
                <a:lnTo>
                  <a:pt x="3967496" y="2430623"/>
                </a:lnTo>
                <a:cubicBezTo>
                  <a:pt x="3967326" y="2430628"/>
                  <a:pt x="3967158" y="2430633"/>
                  <a:pt x="3966990" y="2430686"/>
                </a:cubicBezTo>
                <a:cubicBezTo>
                  <a:pt x="3916715" y="2783551"/>
                  <a:pt x="3635676" y="3064328"/>
                  <a:pt x="3276825" y="3123727"/>
                </a:cubicBezTo>
                <a:lnTo>
                  <a:pt x="3276708" y="3124875"/>
                </a:lnTo>
                <a:cubicBezTo>
                  <a:pt x="3271398" y="3125886"/>
                  <a:pt x="3266069" y="3126834"/>
                  <a:pt x="3260492" y="3126415"/>
                </a:cubicBezTo>
                <a:cubicBezTo>
                  <a:pt x="3229320" y="3131969"/>
                  <a:pt x="3197440" y="3134950"/>
                  <a:pt x="3165065" y="3135477"/>
                </a:cubicBezTo>
                <a:lnTo>
                  <a:pt x="3147947" y="3137103"/>
                </a:lnTo>
                <a:lnTo>
                  <a:pt x="3147921" y="3136608"/>
                </a:lnTo>
                <a:lnTo>
                  <a:pt x="3147422" y="3136641"/>
                </a:lnTo>
                <a:cubicBezTo>
                  <a:pt x="3146856" y="3132839"/>
                  <a:pt x="3146829" y="3129023"/>
                  <a:pt x="3146829" y="3125201"/>
                </a:cubicBezTo>
                <a:cubicBezTo>
                  <a:pt x="3146829" y="3119519"/>
                  <a:pt x="3146887" y="3113850"/>
                  <a:pt x="3148199" y="3108220"/>
                </a:cubicBezTo>
                <a:cubicBezTo>
                  <a:pt x="3148157" y="3076892"/>
                  <a:pt x="3150607" y="3046007"/>
                  <a:pt x="3155663" y="3015763"/>
                </a:cubicBezTo>
                <a:lnTo>
                  <a:pt x="3156204" y="3009073"/>
                </a:lnTo>
                <a:cubicBezTo>
                  <a:pt x="3156372" y="3009068"/>
                  <a:pt x="3156542" y="3009063"/>
                  <a:pt x="3156709" y="3009010"/>
                </a:cubicBezTo>
                <a:cubicBezTo>
                  <a:pt x="3206986" y="2656144"/>
                  <a:pt x="3488025" y="2375367"/>
                  <a:pt x="3846875" y="2315969"/>
                </a:cubicBezTo>
                <a:lnTo>
                  <a:pt x="3846992" y="2314821"/>
                </a:lnTo>
                <a:cubicBezTo>
                  <a:pt x="3852301" y="2313811"/>
                  <a:pt x="3857629" y="2312863"/>
                  <a:pt x="3863205" y="2313282"/>
                </a:cubicBezTo>
                <a:cubicBezTo>
                  <a:pt x="3894388" y="2307725"/>
                  <a:pt x="3926281" y="2304744"/>
                  <a:pt x="3958666" y="2304217"/>
                </a:cubicBezTo>
                <a:close/>
                <a:moveTo>
                  <a:pt x="2306354" y="2302594"/>
                </a:moveTo>
                <a:lnTo>
                  <a:pt x="2323441" y="2304217"/>
                </a:lnTo>
                <a:cubicBezTo>
                  <a:pt x="2355827" y="2304744"/>
                  <a:pt x="2387719" y="2307725"/>
                  <a:pt x="2418903" y="2313282"/>
                </a:cubicBezTo>
                <a:cubicBezTo>
                  <a:pt x="2424479" y="2312863"/>
                  <a:pt x="2429807" y="2313811"/>
                  <a:pt x="2435115" y="2314821"/>
                </a:cubicBezTo>
                <a:lnTo>
                  <a:pt x="2435233" y="2315969"/>
                </a:lnTo>
                <a:cubicBezTo>
                  <a:pt x="2794083" y="2375367"/>
                  <a:pt x="3075122" y="2656144"/>
                  <a:pt x="3125398" y="3009010"/>
                </a:cubicBezTo>
                <a:cubicBezTo>
                  <a:pt x="3125566" y="3009063"/>
                  <a:pt x="3125735" y="3009068"/>
                  <a:pt x="3125904" y="3009073"/>
                </a:cubicBezTo>
                <a:lnTo>
                  <a:pt x="3126444" y="3015763"/>
                </a:lnTo>
                <a:cubicBezTo>
                  <a:pt x="3131501" y="3046007"/>
                  <a:pt x="3133950" y="3076892"/>
                  <a:pt x="3133908" y="3108220"/>
                </a:cubicBezTo>
                <a:cubicBezTo>
                  <a:pt x="3135220" y="3113850"/>
                  <a:pt x="3135279" y="3119519"/>
                  <a:pt x="3135279" y="3125201"/>
                </a:cubicBezTo>
                <a:cubicBezTo>
                  <a:pt x="3135279" y="3129023"/>
                  <a:pt x="3135252" y="3132839"/>
                  <a:pt x="3134686" y="3136641"/>
                </a:cubicBezTo>
                <a:lnTo>
                  <a:pt x="3134187" y="3136608"/>
                </a:lnTo>
                <a:lnTo>
                  <a:pt x="3134161" y="3137103"/>
                </a:lnTo>
                <a:lnTo>
                  <a:pt x="3117042" y="3135477"/>
                </a:lnTo>
                <a:cubicBezTo>
                  <a:pt x="3084668" y="3134950"/>
                  <a:pt x="3052788" y="3131969"/>
                  <a:pt x="3021616" y="3126415"/>
                </a:cubicBezTo>
                <a:cubicBezTo>
                  <a:pt x="3016039" y="3126834"/>
                  <a:pt x="3010710" y="3125886"/>
                  <a:pt x="3005399" y="3124875"/>
                </a:cubicBezTo>
                <a:lnTo>
                  <a:pt x="3005283" y="3123727"/>
                </a:lnTo>
                <a:cubicBezTo>
                  <a:pt x="2646432" y="3064328"/>
                  <a:pt x="2365393" y="2783551"/>
                  <a:pt x="2315117" y="2430686"/>
                </a:cubicBezTo>
                <a:cubicBezTo>
                  <a:pt x="2314950" y="2430633"/>
                  <a:pt x="2314781" y="2430628"/>
                  <a:pt x="2314612" y="2430623"/>
                </a:cubicBezTo>
                <a:lnTo>
                  <a:pt x="2314074" y="2423947"/>
                </a:lnTo>
                <a:cubicBezTo>
                  <a:pt x="2309015" y="2393697"/>
                  <a:pt x="2306564" y="2362806"/>
                  <a:pt x="2306606" y="2331471"/>
                </a:cubicBezTo>
                <a:cubicBezTo>
                  <a:pt x="2305294" y="2325843"/>
                  <a:pt x="2305236" y="2320176"/>
                  <a:pt x="2305236" y="2314495"/>
                </a:cubicBezTo>
                <a:lnTo>
                  <a:pt x="2305830" y="2303055"/>
                </a:lnTo>
                <a:lnTo>
                  <a:pt x="2306328" y="2303088"/>
                </a:lnTo>
                <a:close/>
                <a:moveTo>
                  <a:pt x="2283603" y="2302594"/>
                </a:moveTo>
                <a:lnTo>
                  <a:pt x="2283629" y="2303088"/>
                </a:lnTo>
                <a:lnTo>
                  <a:pt x="2284127" y="2303055"/>
                </a:lnTo>
                <a:lnTo>
                  <a:pt x="2284721" y="2314495"/>
                </a:lnTo>
                <a:cubicBezTo>
                  <a:pt x="2284721" y="2320176"/>
                  <a:pt x="2284662" y="2325843"/>
                  <a:pt x="2283350" y="2331471"/>
                </a:cubicBezTo>
                <a:cubicBezTo>
                  <a:pt x="2283392" y="2362806"/>
                  <a:pt x="2280942" y="2393697"/>
                  <a:pt x="2275883" y="2423947"/>
                </a:cubicBezTo>
                <a:lnTo>
                  <a:pt x="2275345" y="2430623"/>
                </a:lnTo>
                <a:cubicBezTo>
                  <a:pt x="2275175" y="2430628"/>
                  <a:pt x="2275007" y="2430633"/>
                  <a:pt x="2274839" y="2430686"/>
                </a:cubicBezTo>
                <a:cubicBezTo>
                  <a:pt x="2224564" y="2783551"/>
                  <a:pt x="1943525" y="3064328"/>
                  <a:pt x="1584673" y="3123727"/>
                </a:cubicBezTo>
                <a:lnTo>
                  <a:pt x="1584557" y="3124875"/>
                </a:lnTo>
                <a:cubicBezTo>
                  <a:pt x="1579247" y="3125886"/>
                  <a:pt x="1573918" y="3126834"/>
                  <a:pt x="1568341" y="3126415"/>
                </a:cubicBezTo>
                <a:cubicBezTo>
                  <a:pt x="1537169" y="3131969"/>
                  <a:pt x="1505289" y="3134950"/>
                  <a:pt x="1472914" y="3135477"/>
                </a:cubicBezTo>
                <a:lnTo>
                  <a:pt x="1455796" y="3137103"/>
                </a:lnTo>
                <a:lnTo>
                  <a:pt x="1455770" y="3136608"/>
                </a:lnTo>
                <a:lnTo>
                  <a:pt x="1455271" y="3136641"/>
                </a:lnTo>
                <a:cubicBezTo>
                  <a:pt x="1454705" y="3132839"/>
                  <a:pt x="1454678" y="3129023"/>
                  <a:pt x="1454678" y="3125201"/>
                </a:cubicBezTo>
                <a:cubicBezTo>
                  <a:pt x="1454678" y="3119519"/>
                  <a:pt x="1454736" y="3113850"/>
                  <a:pt x="1456048" y="3108220"/>
                </a:cubicBezTo>
                <a:cubicBezTo>
                  <a:pt x="1456006" y="3076892"/>
                  <a:pt x="1458456" y="3046007"/>
                  <a:pt x="1463513" y="3015763"/>
                </a:cubicBezTo>
                <a:lnTo>
                  <a:pt x="1464053" y="3009073"/>
                </a:lnTo>
                <a:cubicBezTo>
                  <a:pt x="1464221" y="3009068"/>
                  <a:pt x="1464391" y="3009063"/>
                  <a:pt x="1464558" y="3009010"/>
                </a:cubicBezTo>
                <a:cubicBezTo>
                  <a:pt x="1514835" y="2656144"/>
                  <a:pt x="1795874" y="2375367"/>
                  <a:pt x="2154724" y="2315969"/>
                </a:cubicBezTo>
                <a:lnTo>
                  <a:pt x="2154841" y="2314821"/>
                </a:lnTo>
                <a:cubicBezTo>
                  <a:pt x="2160150" y="2313811"/>
                  <a:pt x="2165478" y="2312863"/>
                  <a:pt x="2171054" y="2313282"/>
                </a:cubicBezTo>
                <a:cubicBezTo>
                  <a:pt x="2202237" y="2307725"/>
                  <a:pt x="2234130" y="2304744"/>
                  <a:pt x="2266515" y="2304217"/>
                </a:cubicBezTo>
                <a:close/>
                <a:moveTo>
                  <a:pt x="614203" y="2302594"/>
                </a:moveTo>
                <a:lnTo>
                  <a:pt x="631290" y="2304217"/>
                </a:lnTo>
                <a:cubicBezTo>
                  <a:pt x="663676" y="2304744"/>
                  <a:pt x="695568" y="2307725"/>
                  <a:pt x="726752" y="2313282"/>
                </a:cubicBezTo>
                <a:cubicBezTo>
                  <a:pt x="732328" y="2312863"/>
                  <a:pt x="737656" y="2313811"/>
                  <a:pt x="742964" y="2314821"/>
                </a:cubicBezTo>
                <a:lnTo>
                  <a:pt x="743081" y="2315969"/>
                </a:lnTo>
                <a:cubicBezTo>
                  <a:pt x="1101932" y="2375367"/>
                  <a:pt x="1382971" y="2656144"/>
                  <a:pt x="1433247" y="3009010"/>
                </a:cubicBezTo>
                <a:cubicBezTo>
                  <a:pt x="1433415" y="3009063"/>
                  <a:pt x="1433584" y="3009068"/>
                  <a:pt x="1433753" y="3009073"/>
                </a:cubicBezTo>
                <a:lnTo>
                  <a:pt x="1434293" y="3015763"/>
                </a:lnTo>
                <a:cubicBezTo>
                  <a:pt x="1439350" y="3046007"/>
                  <a:pt x="1441799" y="3076892"/>
                  <a:pt x="1441757" y="3108220"/>
                </a:cubicBezTo>
                <a:cubicBezTo>
                  <a:pt x="1443069" y="3113850"/>
                  <a:pt x="1443128" y="3119519"/>
                  <a:pt x="1443128" y="3125201"/>
                </a:cubicBezTo>
                <a:cubicBezTo>
                  <a:pt x="1443128" y="3129023"/>
                  <a:pt x="1443101" y="3132839"/>
                  <a:pt x="1442535" y="3136641"/>
                </a:cubicBezTo>
                <a:lnTo>
                  <a:pt x="1442036" y="3136608"/>
                </a:lnTo>
                <a:lnTo>
                  <a:pt x="1442010" y="3137103"/>
                </a:lnTo>
                <a:lnTo>
                  <a:pt x="1424891" y="3135477"/>
                </a:lnTo>
                <a:cubicBezTo>
                  <a:pt x="1392517" y="3134950"/>
                  <a:pt x="1360637" y="3131969"/>
                  <a:pt x="1329465" y="3126415"/>
                </a:cubicBezTo>
                <a:cubicBezTo>
                  <a:pt x="1323888" y="3126834"/>
                  <a:pt x="1318559" y="3125886"/>
                  <a:pt x="1313248" y="3124875"/>
                </a:cubicBezTo>
                <a:lnTo>
                  <a:pt x="1313132" y="3123727"/>
                </a:lnTo>
                <a:cubicBezTo>
                  <a:pt x="954281" y="3064328"/>
                  <a:pt x="673242" y="2783551"/>
                  <a:pt x="622966" y="2430686"/>
                </a:cubicBezTo>
                <a:cubicBezTo>
                  <a:pt x="622799" y="2430633"/>
                  <a:pt x="622630" y="2430628"/>
                  <a:pt x="622461" y="2430623"/>
                </a:cubicBezTo>
                <a:lnTo>
                  <a:pt x="621923" y="2423947"/>
                </a:lnTo>
                <a:cubicBezTo>
                  <a:pt x="616864" y="2393697"/>
                  <a:pt x="614413" y="2362806"/>
                  <a:pt x="614455" y="2331471"/>
                </a:cubicBezTo>
                <a:cubicBezTo>
                  <a:pt x="613143" y="2325843"/>
                  <a:pt x="613085" y="2320176"/>
                  <a:pt x="613085" y="2314495"/>
                </a:cubicBezTo>
                <a:lnTo>
                  <a:pt x="613679" y="2303055"/>
                </a:lnTo>
                <a:lnTo>
                  <a:pt x="614177" y="2303088"/>
                </a:lnTo>
                <a:close/>
                <a:moveTo>
                  <a:pt x="591452" y="2302594"/>
                </a:moveTo>
                <a:lnTo>
                  <a:pt x="591478" y="2303088"/>
                </a:lnTo>
                <a:lnTo>
                  <a:pt x="591976" y="2303055"/>
                </a:lnTo>
                <a:lnTo>
                  <a:pt x="592570" y="2314495"/>
                </a:lnTo>
                <a:cubicBezTo>
                  <a:pt x="592570" y="2320176"/>
                  <a:pt x="592511" y="2325843"/>
                  <a:pt x="591199" y="2331471"/>
                </a:cubicBezTo>
                <a:cubicBezTo>
                  <a:pt x="591242" y="2362806"/>
                  <a:pt x="588791" y="2393697"/>
                  <a:pt x="583732" y="2423947"/>
                </a:cubicBezTo>
                <a:lnTo>
                  <a:pt x="583194" y="2430623"/>
                </a:lnTo>
                <a:cubicBezTo>
                  <a:pt x="583024" y="2430628"/>
                  <a:pt x="582856" y="2430633"/>
                  <a:pt x="582689" y="2430686"/>
                </a:cubicBezTo>
                <a:cubicBezTo>
                  <a:pt x="537576" y="2747315"/>
                  <a:pt x="306662" y="3005901"/>
                  <a:pt x="0" y="3097101"/>
                </a:cubicBezTo>
                <a:lnTo>
                  <a:pt x="0" y="2964763"/>
                </a:lnTo>
                <a:cubicBezTo>
                  <a:pt x="229298" y="2881926"/>
                  <a:pt x="402181" y="2686530"/>
                  <a:pt x="449203" y="2447425"/>
                </a:cubicBezTo>
                <a:cubicBezTo>
                  <a:pt x="258971" y="2488309"/>
                  <a:pt x="97576" y="2603574"/>
                  <a:pt x="0" y="2761314"/>
                </a:cubicBezTo>
                <a:lnTo>
                  <a:pt x="0" y="2554520"/>
                </a:lnTo>
                <a:cubicBezTo>
                  <a:pt x="121484" y="2431613"/>
                  <a:pt x="282199" y="2345825"/>
                  <a:pt x="462573" y="2315969"/>
                </a:cubicBezTo>
                <a:lnTo>
                  <a:pt x="462690" y="2314821"/>
                </a:lnTo>
                <a:cubicBezTo>
                  <a:pt x="467999" y="2313811"/>
                  <a:pt x="473327" y="2312863"/>
                  <a:pt x="478903" y="2313282"/>
                </a:cubicBezTo>
                <a:cubicBezTo>
                  <a:pt x="510086" y="2307725"/>
                  <a:pt x="541979" y="2304744"/>
                  <a:pt x="574365" y="2304217"/>
                </a:cubicBezTo>
                <a:close/>
                <a:moveTo>
                  <a:pt x="11452667" y="1608087"/>
                </a:moveTo>
                <a:cubicBezTo>
                  <a:pt x="11177477" y="1666766"/>
                  <a:pt x="10962633" y="1879876"/>
                  <a:pt x="10909358" y="2148655"/>
                </a:cubicBezTo>
                <a:cubicBezTo>
                  <a:pt x="11184548" y="2089976"/>
                  <a:pt x="11399391" y="1876866"/>
                  <a:pt x="11452667" y="1608087"/>
                </a:cubicBezTo>
                <a:close/>
                <a:moveTo>
                  <a:pt x="10058800" y="1608087"/>
                </a:moveTo>
                <a:cubicBezTo>
                  <a:pt x="10112076" y="1876866"/>
                  <a:pt x="10326919" y="2089976"/>
                  <a:pt x="10602109" y="2148655"/>
                </a:cubicBezTo>
                <a:cubicBezTo>
                  <a:pt x="10548834" y="1879876"/>
                  <a:pt x="10333990" y="1666766"/>
                  <a:pt x="10058800" y="1608087"/>
                </a:cubicBezTo>
                <a:close/>
                <a:moveTo>
                  <a:pt x="9760514" y="1608087"/>
                </a:moveTo>
                <a:cubicBezTo>
                  <a:pt x="9485324" y="1666766"/>
                  <a:pt x="9270480" y="1879876"/>
                  <a:pt x="9217205" y="2148655"/>
                </a:cubicBezTo>
                <a:cubicBezTo>
                  <a:pt x="9492395" y="2089976"/>
                  <a:pt x="9707238" y="1876866"/>
                  <a:pt x="9760514" y="1608087"/>
                </a:cubicBezTo>
                <a:close/>
                <a:moveTo>
                  <a:pt x="8366649" y="1608087"/>
                </a:moveTo>
                <a:cubicBezTo>
                  <a:pt x="8419925" y="1876866"/>
                  <a:pt x="8634768" y="2089976"/>
                  <a:pt x="8909958" y="2148655"/>
                </a:cubicBezTo>
                <a:cubicBezTo>
                  <a:pt x="8856683" y="1879876"/>
                  <a:pt x="8641839" y="1666766"/>
                  <a:pt x="8366649" y="1608087"/>
                </a:cubicBezTo>
                <a:close/>
                <a:moveTo>
                  <a:pt x="8068363" y="1608087"/>
                </a:moveTo>
                <a:cubicBezTo>
                  <a:pt x="7793173" y="1666766"/>
                  <a:pt x="7578329" y="1879876"/>
                  <a:pt x="7525054" y="2148655"/>
                </a:cubicBezTo>
                <a:cubicBezTo>
                  <a:pt x="7800244" y="2089976"/>
                  <a:pt x="8015087" y="1876866"/>
                  <a:pt x="8068363" y="1608087"/>
                </a:cubicBezTo>
                <a:close/>
                <a:moveTo>
                  <a:pt x="6674498" y="1608087"/>
                </a:moveTo>
                <a:cubicBezTo>
                  <a:pt x="6727774" y="1876866"/>
                  <a:pt x="6942617" y="2089976"/>
                  <a:pt x="7217807" y="2148655"/>
                </a:cubicBezTo>
                <a:cubicBezTo>
                  <a:pt x="7164532" y="1879876"/>
                  <a:pt x="6949688" y="1666766"/>
                  <a:pt x="6674498" y="1608087"/>
                </a:cubicBezTo>
                <a:close/>
                <a:moveTo>
                  <a:pt x="6376212" y="1608087"/>
                </a:moveTo>
                <a:cubicBezTo>
                  <a:pt x="6101022" y="1666766"/>
                  <a:pt x="5886178" y="1879876"/>
                  <a:pt x="5832903" y="2148655"/>
                </a:cubicBezTo>
                <a:cubicBezTo>
                  <a:pt x="6108093" y="2089976"/>
                  <a:pt x="6322936" y="1876866"/>
                  <a:pt x="6376212" y="1608087"/>
                </a:cubicBezTo>
                <a:close/>
                <a:moveTo>
                  <a:pt x="4982347" y="1608087"/>
                </a:moveTo>
                <a:cubicBezTo>
                  <a:pt x="5035623" y="1876866"/>
                  <a:pt x="5250466" y="2089976"/>
                  <a:pt x="5525656" y="2148655"/>
                </a:cubicBezTo>
                <a:cubicBezTo>
                  <a:pt x="5472381" y="1879876"/>
                  <a:pt x="5257537" y="1666766"/>
                  <a:pt x="4982347" y="1608087"/>
                </a:cubicBezTo>
                <a:close/>
                <a:moveTo>
                  <a:pt x="4684061" y="1608087"/>
                </a:moveTo>
                <a:cubicBezTo>
                  <a:pt x="4408871" y="1666766"/>
                  <a:pt x="4194027" y="1879876"/>
                  <a:pt x="4140752" y="2148655"/>
                </a:cubicBezTo>
                <a:cubicBezTo>
                  <a:pt x="4415942" y="2089976"/>
                  <a:pt x="4630785" y="1876866"/>
                  <a:pt x="4684061" y="1608087"/>
                </a:cubicBezTo>
                <a:close/>
                <a:moveTo>
                  <a:pt x="3290196" y="1608087"/>
                </a:moveTo>
                <a:cubicBezTo>
                  <a:pt x="3343472" y="1876866"/>
                  <a:pt x="3558315" y="2089976"/>
                  <a:pt x="3833505" y="2148655"/>
                </a:cubicBezTo>
                <a:cubicBezTo>
                  <a:pt x="3780230" y="1879876"/>
                  <a:pt x="3565386" y="1666766"/>
                  <a:pt x="3290196" y="1608087"/>
                </a:cubicBezTo>
                <a:close/>
                <a:moveTo>
                  <a:pt x="2991910" y="1608087"/>
                </a:moveTo>
                <a:cubicBezTo>
                  <a:pt x="2716720" y="1666766"/>
                  <a:pt x="2501876" y="1879876"/>
                  <a:pt x="2448601" y="2148655"/>
                </a:cubicBezTo>
                <a:cubicBezTo>
                  <a:pt x="2723791" y="2089976"/>
                  <a:pt x="2938634" y="1876866"/>
                  <a:pt x="2991910" y="1608087"/>
                </a:cubicBezTo>
                <a:close/>
                <a:moveTo>
                  <a:pt x="1598045" y="1608087"/>
                </a:moveTo>
                <a:cubicBezTo>
                  <a:pt x="1651321" y="1876866"/>
                  <a:pt x="1866164" y="2089976"/>
                  <a:pt x="2141354" y="2148655"/>
                </a:cubicBezTo>
                <a:cubicBezTo>
                  <a:pt x="2088079" y="1879876"/>
                  <a:pt x="1873235" y="1666766"/>
                  <a:pt x="1598045" y="1608087"/>
                </a:cubicBezTo>
                <a:close/>
                <a:moveTo>
                  <a:pt x="1299759" y="1608087"/>
                </a:moveTo>
                <a:cubicBezTo>
                  <a:pt x="1024569" y="1666766"/>
                  <a:pt x="809725" y="1879876"/>
                  <a:pt x="756450" y="2148655"/>
                </a:cubicBezTo>
                <a:cubicBezTo>
                  <a:pt x="1031640" y="2089976"/>
                  <a:pt x="1246483" y="1876866"/>
                  <a:pt x="1299759" y="1608087"/>
                </a:cubicBezTo>
                <a:close/>
                <a:moveTo>
                  <a:pt x="0" y="1504081"/>
                </a:moveTo>
                <a:cubicBezTo>
                  <a:pt x="306658" y="1594561"/>
                  <a:pt x="537576" y="1851117"/>
                  <a:pt x="582690" y="2165262"/>
                </a:cubicBezTo>
                <a:cubicBezTo>
                  <a:pt x="582857" y="2165315"/>
                  <a:pt x="583026" y="2165320"/>
                  <a:pt x="583195" y="2165325"/>
                </a:cubicBezTo>
                <a:lnTo>
                  <a:pt x="583735" y="2171962"/>
                </a:lnTo>
                <a:cubicBezTo>
                  <a:pt x="588792" y="2201969"/>
                  <a:pt x="591242" y="2232611"/>
                  <a:pt x="591199" y="2263693"/>
                </a:cubicBezTo>
                <a:cubicBezTo>
                  <a:pt x="592511" y="2269279"/>
                  <a:pt x="592570" y="2274903"/>
                  <a:pt x="592570" y="2280541"/>
                </a:cubicBezTo>
                <a:cubicBezTo>
                  <a:pt x="592570" y="2284333"/>
                  <a:pt x="592543" y="2288119"/>
                  <a:pt x="591977" y="2291891"/>
                </a:cubicBezTo>
                <a:lnTo>
                  <a:pt x="591478" y="2291858"/>
                </a:lnTo>
                <a:lnTo>
                  <a:pt x="591452" y="2292349"/>
                </a:lnTo>
                <a:lnTo>
                  <a:pt x="574334" y="2290736"/>
                </a:lnTo>
                <a:cubicBezTo>
                  <a:pt x="541959" y="2290213"/>
                  <a:pt x="510079" y="2287255"/>
                  <a:pt x="478907" y="2281745"/>
                </a:cubicBezTo>
                <a:cubicBezTo>
                  <a:pt x="473330" y="2282161"/>
                  <a:pt x="468001" y="2281220"/>
                  <a:pt x="462690" y="2280217"/>
                </a:cubicBezTo>
                <a:lnTo>
                  <a:pt x="462574" y="2279078"/>
                </a:lnTo>
                <a:cubicBezTo>
                  <a:pt x="282200" y="2249456"/>
                  <a:pt x="121485" y="2164343"/>
                  <a:pt x="0" y="2042401"/>
                </a:cubicBezTo>
                <a:lnTo>
                  <a:pt x="0" y="1837231"/>
                </a:lnTo>
                <a:cubicBezTo>
                  <a:pt x="97584" y="1993737"/>
                  <a:pt x="258975" y="2108093"/>
                  <a:pt x="449203" y="2148655"/>
                </a:cubicBezTo>
                <a:cubicBezTo>
                  <a:pt x="402182" y="1911427"/>
                  <a:pt x="229297" y="1717565"/>
                  <a:pt x="0" y="1635380"/>
                </a:cubicBezTo>
                <a:close/>
                <a:moveTo>
                  <a:pt x="11608704" y="1464394"/>
                </a:moveTo>
                <a:lnTo>
                  <a:pt x="11625791" y="1466004"/>
                </a:lnTo>
                <a:cubicBezTo>
                  <a:pt x="11658177" y="1466527"/>
                  <a:pt x="11690070" y="1469485"/>
                  <a:pt x="11721253" y="1474998"/>
                </a:cubicBezTo>
                <a:cubicBezTo>
                  <a:pt x="11726829" y="1474582"/>
                  <a:pt x="11732157" y="1475523"/>
                  <a:pt x="11737466" y="1476525"/>
                </a:cubicBezTo>
                <a:lnTo>
                  <a:pt x="11737583" y="1477664"/>
                </a:lnTo>
                <a:cubicBezTo>
                  <a:pt x="11914088" y="1506650"/>
                  <a:pt x="12071767" y="1588774"/>
                  <a:pt x="12192000" y="1706842"/>
                </a:cubicBezTo>
                <a:lnTo>
                  <a:pt x="12192000" y="1906833"/>
                </a:lnTo>
                <a:cubicBezTo>
                  <a:pt x="12093732" y="1756811"/>
                  <a:pt x="11935983" y="1647542"/>
                  <a:pt x="11750953" y="1608088"/>
                </a:cubicBezTo>
                <a:cubicBezTo>
                  <a:pt x="11797422" y="1842524"/>
                  <a:pt x="11966808" y="2034608"/>
                  <a:pt x="12192000" y="2118654"/>
                </a:cubicBezTo>
                <a:lnTo>
                  <a:pt x="12192000" y="2250657"/>
                </a:lnTo>
                <a:cubicBezTo>
                  <a:pt x="11889465" y="2157681"/>
                  <a:pt x="11662185" y="1902872"/>
                  <a:pt x="11617468" y="1591480"/>
                </a:cubicBezTo>
                <a:cubicBezTo>
                  <a:pt x="11617300" y="1591427"/>
                  <a:pt x="11617132" y="1591423"/>
                  <a:pt x="11616962" y="1591418"/>
                </a:cubicBezTo>
                <a:lnTo>
                  <a:pt x="11616424" y="1584794"/>
                </a:lnTo>
                <a:cubicBezTo>
                  <a:pt x="11611365" y="1554782"/>
                  <a:pt x="11608914" y="1524133"/>
                  <a:pt x="11608957" y="1493044"/>
                </a:cubicBezTo>
                <a:cubicBezTo>
                  <a:pt x="11607645" y="1487460"/>
                  <a:pt x="11607586" y="1481838"/>
                  <a:pt x="11607586" y="1476202"/>
                </a:cubicBezTo>
                <a:lnTo>
                  <a:pt x="11608180" y="1464851"/>
                </a:lnTo>
                <a:lnTo>
                  <a:pt x="11608678" y="1464884"/>
                </a:lnTo>
                <a:close/>
                <a:moveTo>
                  <a:pt x="11594916" y="1464394"/>
                </a:moveTo>
                <a:lnTo>
                  <a:pt x="11594942" y="1464884"/>
                </a:lnTo>
                <a:lnTo>
                  <a:pt x="11595440" y="1464852"/>
                </a:lnTo>
                <a:lnTo>
                  <a:pt x="11596034" y="1476202"/>
                </a:lnTo>
                <a:cubicBezTo>
                  <a:pt x="11596034" y="1481838"/>
                  <a:pt x="11595975" y="1487460"/>
                  <a:pt x="11594663" y="1493044"/>
                </a:cubicBezTo>
                <a:cubicBezTo>
                  <a:pt x="11594706" y="1524133"/>
                  <a:pt x="11592255" y="1554782"/>
                  <a:pt x="11587196" y="1584794"/>
                </a:cubicBezTo>
                <a:lnTo>
                  <a:pt x="11586658" y="1591418"/>
                </a:lnTo>
                <a:cubicBezTo>
                  <a:pt x="11586488" y="1591423"/>
                  <a:pt x="11586320" y="1591427"/>
                  <a:pt x="11586152" y="1591480"/>
                </a:cubicBezTo>
                <a:cubicBezTo>
                  <a:pt x="11535877" y="1941574"/>
                  <a:pt x="11254838" y="2220146"/>
                  <a:pt x="10895987" y="2279078"/>
                </a:cubicBezTo>
                <a:lnTo>
                  <a:pt x="10895871" y="2280217"/>
                </a:lnTo>
                <a:cubicBezTo>
                  <a:pt x="10890560" y="2281220"/>
                  <a:pt x="10885231" y="2282161"/>
                  <a:pt x="10879654" y="2281745"/>
                </a:cubicBezTo>
                <a:cubicBezTo>
                  <a:pt x="10848482" y="2287255"/>
                  <a:pt x="10816602" y="2290213"/>
                  <a:pt x="10784227" y="2290736"/>
                </a:cubicBezTo>
                <a:lnTo>
                  <a:pt x="10767109" y="2292349"/>
                </a:lnTo>
                <a:lnTo>
                  <a:pt x="10767083" y="2291858"/>
                </a:lnTo>
                <a:lnTo>
                  <a:pt x="10766584" y="2291891"/>
                </a:lnTo>
                <a:cubicBezTo>
                  <a:pt x="10766018" y="2288119"/>
                  <a:pt x="10765991" y="2284333"/>
                  <a:pt x="10765991" y="2280541"/>
                </a:cubicBezTo>
                <a:cubicBezTo>
                  <a:pt x="10765991" y="2274903"/>
                  <a:pt x="10766050" y="2269279"/>
                  <a:pt x="10767362" y="2263693"/>
                </a:cubicBezTo>
                <a:cubicBezTo>
                  <a:pt x="10767319" y="2232611"/>
                  <a:pt x="10769769" y="2201969"/>
                  <a:pt x="10774826" y="2171962"/>
                </a:cubicBezTo>
                <a:lnTo>
                  <a:pt x="10775366" y="2165325"/>
                </a:lnTo>
                <a:cubicBezTo>
                  <a:pt x="10775535" y="2165320"/>
                  <a:pt x="10775704" y="2165315"/>
                  <a:pt x="10775872" y="2165262"/>
                </a:cubicBezTo>
                <a:cubicBezTo>
                  <a:pt x="10826148" y="1815167"/>
                  <a:pt x="11107187" y="1536596"/>
                  <a:pt x="11466037" y="1477664"/>
                </a:cubicBezTo>
                <a:lnTo>
                  <a:pt x="11466154" y="1476525"/>
                </a:lnTo>
                <a:cubicBezTo>
                  <a:pt x="11471463" y="1475523"/>
                  <a:pt x="11476791" y="1474582"/>
                  <a:pt x="11482367" y="1474998"/>
                </a:cubicBezTo>
                <a:cubicBezTo>
                  <a:pt x="11513550" y="1469485"/>
                  <a:pt x="11545443" y="1466527"/>
                  <a:pt x="11577829" y="1466004"/>
                </a:cubicBezTo>
                <a:close/>
                <a:moveTo>
                  <a:pt x="9916551" y="1464394"/>
                </a:moveTo>
                <a:lnTo>
                  <a:pt x="9933638" y="1466004"/>
                </a:lnTo>
                <a:cubicBezTo>
                  <a:pt x="9966024" y="1466527"/>
                  <a:pt x="9997917" y="1469485"/>
                  <a:pt x="10029100" y="1474998"/>
                </a:cubicBezTo>
                <a:cubicBezTo>
                  <a:pt x="10034676" y="1474582"/>
                  <a:pt x="10040004" y="1475523"/>
                  <a:pt x="10045313" y="1476525"/>
                </a:cubicBezTo>
                <a:lnTo>
                  <a:pt x="10045430" y="1477664"/>
                </a:lnTo>
                <a:cubicBezTo>
                  <a:pt x="10404280" y="1536596"/>
                  <a:pt x="10685319" y="1815167"/>
                  <a:pt x="10735596" y="2165262"/>
                </a:cubicBezTo>
                <a:cubicBezTo>
                  <a:pt x="10735763" y="2165315"/>
                  <a:pt x="10735932" y="2165320"/>
                  <a:pt x="10736101" y="2165325"/>
                </a:cubicBezTo>
                <a:lnTo>
                  <a:pt x="10736641" y="2171962"/>
                </a:lnTo>
                <a:cubicBezTo>
                  <a:pt x="10741698" y="2201969"/>
                  <a:pt x="10744148" y="2232611"/>
                  <a:pt x="10744105" y="2263693"/>
                </a:cubicBezTo>
                <a:cubicBezTo>
                  <a:pt x="10745417" y="2269279"/>
                  <a:pt x="10745476" y="2274903"/>
                  <a:pt x="10745476" y="2280541"/>
                </a:cubicBezTo>
                <a:cubicBezTo>
                  <a:pt x="10745476" y="2284333"/>
                  <a:pt x="10745449" y="2288119"/>
                  <a:pt x="10744883" y="2291891"/>
                </a:cubicBezTo>
                <a:lnTo>
                  <a:pt x="10744384" y="2291858"/>
                </a:lnTo>
                <a:lnTo>
                  <a:pt x="10744358" y="2292349"/>
                </a:lnTo>
                <a:lnTo>
                  <a:pt x="10727240" y="2290736"/>
                </a:lnTo>
                <a:cubicBezTo>
                  <a:pt x="10694865" y="2290213"/>
                  <a:pt x="10662985" y="2287255"/>
                  <a:pt x="10631813" y="2281745"/>
                </a:cubicBezTo>
                <a:cubicBezTo>
                  <a:pt x="10626236" y="2282161"/>
                  <a:pt x="10620907" y="2281220"/>
                  <a:pt x="10615596" y="2280217"/>
                </a:cubicBezTo>
                <a:lnTo>
                  <a:pt x="10615480" y="2279078"/>
                </a:lnTo>
                <a:cubicBezTo>
                  <a:pt x="10256629" y="2220146"/>
                  <a:pt x="9975590" y="1941574"/>
                  <a:pt x="9925315" y="1591480"/>
                </a:cubicBezTo>
                <a:cubicBezTo>
                  <a:pt x="9925147" y="1591427"/>
                  <a:pt x="9924979" y="1591423"/>
                  <a:pt x="9924809" y="1591418"/>
                </a:cubicBezTo>
                <a:lnTo>
                  <a:pt x="9924271" y="1584794"/>
                </a:lnTo>
                <a:cubicBezTo>
                  <a:pt x="9919212" y="1554782"/>
                  <a:pt x="9916761" y="1524133"/>
                  <a:pt x="9916804" y="1493044"/>
                </a:cubicBezTo>
                <a:cubicBezTo>
                  <a:pt x="9915492" y="1487460"/>
                  <a:pt x="9915433" y="1481838"/>
                  <a:pt x="9915433" y="1476202"/>
                </a:cubicBezTo>
                <a:lnTo>
                  <a:pt x="9916027" y="1464852"/>
                </a:lnTo>
                <a:lnTo>
                  <a:pt x="9916525" y="1464884"/>
                </a:lnTo>
                <a:close/>
                <a:moveTo>
                  <a:pt x="9902763" y="1464394"/>
                </a:moveTo>
                <a:lnTo>
                  <a:pt x="9902789" y="1464884"/>
                </a:lnTo>
                <a:lnTo>
                  <a:pt x="9903287" y="1464852"/>
                </a:lnTo>
                <a:lnTo>
                  <a:pt x="9903881" y="1476202"/>
                </a:lnTo>
                <a:cubicBezTo>
                  <a:pt x="9903881" y="1481838"/>
                  <a:pt x="9903822" y="1487460"/>
                  <a:pt x="9902510" y="1493044"/>
                </a:cubicBezTo>
                <a:cubicBezTo>
                  <a:pt x="9902553" y="1524133"/>
                  <a:pt x="9900102" y="1554782"/>
                  <a:pt x="9895043" y="1584794"/>
                </a:cubicBezTo>
                <a:lnTo>
                  <a:pt x="9894505" y="1591418"/>
                </a:lnTo>
                <a:cubicBezTo>
                  <a:pt x="9894335" y="1591423"/>
                  <a:pt x="9894167" y="1591427"/>
                  <a:pt x="9893999" y="1591480"/>
                </a:cubicBezTo>
                <a:cubicBezTo>
                  <a:pt x="9843724" y="1941574"/>
                  <a:pt x="9562685" y="2220146"/>
                  <a:pt x="9203834" y="2279078"/>
                </a:cubicBezTo>
                <a:lnTo>
                  <a:pt x="9203718" y="2280217"/>
                </a:lnTo>
                <a:cubicBezTo>
                  <a:pt x="9198407" y="2281220"/>
                  <a:pt x="9193078" y="2282161"/>
                  <a:pt x="9187501" y="2281745"/>
                </a:cubicBezTo>
                <a:cubicBezTo>
                  <a:pt x="9156329" y="2287255"/>
                  <a:pt x="9124449" y="2290213"/>
                  <a:pt x="9092074" y="2290736"/>
                </a:cubicBezTo>
                <a:lnTo>
                  <a:pt x="9074956" y="2292349"/>
                </a:lnTo>
                <a:lnTo>
                  <a:pt x="9074930" y="2291858"/>
                </a:lnTo>
                <a:lnTo>
                  <a:pt x="9074431" y="2291891"/>
                </a:lnTo>
                <a:cubicBezTo>
                  <a:pt x="9073865" y="2288119"/>
                  <a:pt x="9073838" y="2284333"/>
                  <a:pt x="9073838" y="2280541"/>
                </a:cubicBezTo>
                <a:cubicBezTo>
                  <a:pt x="9073838" y="2274903"/>
                  <a:pt x="9073897" y="2269279"/>
                  <a:pt x="9075209" y="2263693"/>
                </a:cubicBezTo>
                <a:cubicBezTo>
                  <a:pt x="9075166" y="2232611"/>
                  <a:pt x="9077616" y="2201969"/>
                  <a:pt x="9082673" y="2171962"/>
                </a:cubicBezTo>
                <a:lnTo>
                  <a:pt x="9083213" y="2165325"/>
                </a:lnTo>
                <a:cubicBezTo>
                  <a:pt x="9083382" y="2165320"/>
                  <a:pt x="9083551" y="2165315"/>
                  <a:pt x="9083718" y="2165262"/>
                </a:cubicBezTo>
                <a:cubicBezTo>
                  <a:pt x="9133995" y="1815167"/>
                  <a:pt x="9415034" y="1536596"/>
                  <a:pt x="9773884" y="1477664"/>
                </a:cubicBezTo>
                <a:lnTo>
                  <a:pt x="9774001" y="1476525"/>
                </a:lnTo>
                <a:cubicBezTo>
                  <a:pt x="9779310" y="1475523"/>
                  <a:pt x="9784638" y="1474582"/>
                  <a:pt x="9790214" y="1474998"/>
                </a:cubicBezTo>
                <a:cubicBezTo>
                  <a:pt x="9821397" y="1469485"/>
                  <a:pt x="9853290" y="1466527"/>
                  <a:pt x="9885676" y="1466004"/>
                </a:cubicBezTo>
                <a:close/>
                <a:moveTo>
                  <a:pt x="8224400" y="1464394"/>
                </a:moveTo>
                <a:lnTo>
                  <a:pt x="8241488" y="1466004"/>
                </a:lnTo>
                <a:cubicBezTo>
                  <a:pt x="8273873" y="1466527"/>
                  <a:pt x="8305766" y="1469485"/>
                  <a:pt x="8336949" y="1474998"/>
                </a:cubicBezTo>
                <a:cubicBezTo>
                  <a:pt x="8342525" y="1474582"/>
                  <a:pt x="8347853" y="1475523"/>
                  <a:pt x="8353162" y="1476525"/>
                </a:cubicBezTo>
                <a:lnTo>
                  <a:pt x="8353279" y="1477664"/>
                </a:lnTo>
                <a:cubicBezTo>
                  <a:pt x="8712129" y="1536596"/>
                  <a:pt x="8993168" y="1815167"/>
                  <a:pt x="9043444" y="2165262"/>
                </a:cubicBezTo>
                <a:cubicBezTo>
                  <a:pt x="9043612" y="2165315"/>
                  <a:pt x="9043781" y="2165320"/>
                  <a:pt x="9043950" y="2165325"/>
                </a:cubicBezTo>
                <a:lnTo>
                  <a:pt x="9044490" y="2171962"/>
                </a:lnTo>
                <a:cubicBezTo>
                  <a:pt x="9049547" y="2201969"/>
                  <a:pt x="9051997" y="2232611"/>
                  <a:pt x="9051954" y="2263693"/>
                </a:cubicBezTo>
                <a:cubicBezTo>
                  <a:pt x="9053266" y="2269279"/>
                  <a:pt x="9053325" y="2274903"/>
                  <a:pt x="9053325" y="2280541"/>
                </a:cubicBezTo>
                <a:cubicBezTo>
                  <a:pt x="9053325" y="2284333"/>
                  <a:pt x="9053298" y="2288119"/>
                  <a:pt x="9052732" y="2291891"/>
                </a:cubicBezTo>
                <a:lnTo>
                  <a:pt x="9052233" y="2291858"/>
                </a:lnTo>
                <a:lnTo>
                  <a:pt x="9052207" y="2292349"/>
                </a:lnTo>
                <a:lnTo>
                  <a:pt x="9035089" y="2290736"/>
                </a:lnTo>
                <a:cubicBezTo>
                  <a:pt x="9002714" y="2290213"/>
                  <a:pt x="8970834" y="2287255"/>
                  <a:pt x="8939662" y="2281745"/>
                </a:cubicBezTo>
                <a:cubicBezTo>
                  <a:pt x="8934085" y="2282161"/>
                  <a:pt x="8928756" y="2281220"/>
                  <a:pt x="8923445" y="2280217"/>
                </a:cubicBezTo>
                <a:lnTo>
                  <a:pt x="8923329" y="2279078"/>
                </a:lnTo>
                <a:cubicBezTo>
                  <a:pt x="8564478" y="2220146"/>
                  <a:pt x="8283439" y="1941574"/>
                  <a:pt x="8233164" y="1591480"/>
                </a:cubicBezTo>
                <a:cubicBezTo>
                  <a:pt x="8232996" y="1591427"/>
                  <a:pt x="8232828" y="1591423"/>
                  <a:pt x="8232658" y="1591418"/>
                </a:cubicBezTo>
                <a:lnTo>
                  <a:pt x="8232120" y="1584794"/>
                </a:lnTo>
                <a:cubicBezTo>
                  <a:pt x="8227061" y="1554782"/>
                  <a:pt x="8224611" y="1524133"/>
                  <a:pt x="8224653" y="1493044"/>
                </a:cubicBezTo>
                <a:cubicBezTo>
                  <a:pt x="8223341" y="1487460"/>
                  <a:pt x="8223282" y="1481838"/>
                  <a:pt x="8223282" y="1476202"/>
                </a:cubicBezTo>
                <a:lnTo>
                  <a:pt x="8223876" y="1464852"/>
                </a:lnTo>
                <a:lnTo>
                  <a:pt x="8224374" y="1464884"/>
                </a:lnTo>
                <a:close/>
                <a:moveTo>
                  <a:pt x="8210612" y="1464394"/>
                </a:moveTo>
                <a:lnTo>
                  <a:pt x="8210638" y="1464884"/>
                </a:lnTo>
                <a:lnTo>
                  <a:pt x="8211136" y="1464852"/>
                </a:lnTo>
                <a:lnTo>
                  <a:pt x="8211730" y="1476202"/>
                </a:lnTo>
                <a:cubicBezTo>
                  <a:pt x="8211730" y="1481838"/>
                  <a:pt x="8211672" y="1487460"/>
                  <a:pt x="8210360" y="1493044"/>
                </a:cubicBezTo>
                <a:cubicBezTo>
                  <a:pt x="8210402" y="1524133"/>
                  <a:pt x="8207951" y="1554782"/>
                  <a:pt x="8202893" y="1584794"/>
                </a:cubicBezTo>
                <a:lnTo>
                  <a:pt x="8202354" y="1591418"/>
                </a:lnTo>
                <a:cubicBezTo>
                  <a:pt x="8202185" y="1591423"/>
                  <a:pt x="8202016" y="1591427"/>
                  <a:pt x="8201849" y="1591480"/>
                </a:cubicBezTo>
                <a:cubicBezTo>
                  <a:pt x="8151573" y="1941574"/>
                  <a:pt x="7870534" y="2220146"/>
                  <a:pt x="7511683" y="2279078"/>
                </a:cubicBezTo>
                <a:lnTo>
                  <a:pt x="7511567" y="2280217"/>
                </a:lnTo>
                <a:cubicBezTo>
                  <a:pt x="7506256" y="2281220"/>
                  <a:pt x="7500927" y="2282161"/>
                  <a:pt x="7495350" y="2281745"/>
                </a:cubicBezTo>
                <a:cubicBezTo>
                  <a:pt x="7464178" y="2287255"/>
                  <a:pt x="7432298" y="2290213"/>
                  <a:pt x="7399924" y="2290736"/>
                </a:cubicBezTo>
                <a:lnTo>
                  <a:pt x="7382805" y="2292349"/>
                </a:lnTo>
                <a:lnTo>
                  <a:pt x="7382779" y="2291858"/>
                </a:lnTo>
                <a:lnTo>
                  <a:pt x="7382280" y="2291891"/>
                </a:lnTo>
                <a:cubicBezTo>
                  <a:pt x="7381714" y="2288119"/>
                  <a:pt x="7381687" y="2284333"/>
                  <a:pt x="7381687" y="2280541"/>
                </a:cubicBezTo>
                <a:cubicBezTo>
                  <a:pt x="7381687" y="2274903"/>
                  <a:pt x="7381746" y="2269279"/>
                  <a:pt x="7383058" y="2263693"/>
                </a:cubicBezTo>
                <a:cubicBezTo>
                  <a:pt x="7383016" y="2232611"/>
                  <a:pt x="7385465" y="2201969"/>
                  <a:pt x="7390522" y="2171962"/>
                </a:cubicBezTo>
                <a:lnTo>
                  <a:pt x="7391062" y="2165325"/>
                </a:lnTo>
                <a:cubicBezTo>
                  <a:pt x="7391231" y="2165320"/>
                  <a:pt x="7391400" y="2165315"/>
                  <a:pt x="7391568" y="2165262"/>
                </a:cubicBezTo>
                <a:cubicBezTo>
                  <a:pt x="7441844" y="1815167"/>
                  <a:pt x="7722883" y="1536596"/>
                  <a:pt x="8081734" y="1477664"/>
                </a:cubicBezTo>
                <a:lnTo>
                  <a:pt x="8081851" y="1476525"/>
                </a:lnTo>
                <a:cubicBezTo>
                  <a:pt x="8087159" y="1475523"/>
                  <a:pt x="8092487" y="1474582"/>
                  <a:pt x="8098063" y="1474998"/>
                </a:cubicBezTo>
                <a:cubicBezTo>
                  <a:pt x="8129247" y="1469485"/>
                  <a:pt x="8161139" y="1466527"/>
                  <a:pt x="8193525" y="1466004"/>
                </a:cubicBezTo>
                <a:close/>
                <a:moveTo>
                  <a:pt x="6532249" y="1464394"/>
                </a:moveTo>
                <a:lnTo>
                  <a:pt x="6549337" y="1466004"/>
                </a:lnTo>
                <a:cubicBezTo>
                  <a:pt x="6581722" y="1466527"/>
                  <a:pt x="6613615" y="1469485"/>
                  <a:pt x="6644798" y="1474998"/>
                </a:cubicBezTo>
                <a:cubicBezTo>
                  <a:pt x="6650374" y="1474582"/>
                  <a:pt x="6655702" y="1475523"/>
                  <a:pt x="6661011" y="1476525"/>
                </a:cubicBezTo>
                <a:lnTo>
                  <a:pt x="6661128" y="1477664"/>
                </a:lnTo>
                <a:cubicBezTo>
                  <a:pt x="7019978" y="1536596"/>
                  <a:pt x="7301017" y="1815167"/>
                  <a:pt x="7351294" y="2165262"/>
                </a:cubicBezTo>
                <a:cubicBezTo>
                  <a:pt x="7351461" y="2165315"/>
                  <a:pt x="7351631" y="2165320"/>
                  <a:pt x="7351799" y="2165325"/>
                </a:cubicBezTo>
                <a:lnTo>
                  <a:pt x="7352340" y="2171962"/>
                </a:lnTo>
                <a:cubicBezTo>
                  <a:pt x="7357396" y="2201969"/>
                  <a:pt x="7359846" y="2232611"/>
                  <a:pt x="7359804" y="2263693"/>
                </a:cubicBezTo>
                <a:cubicBezTo>
                  <a:pt x="7361116" y="2269279"/>
                  <a:pt x="7361174" y="2274903"/>
                  <a:pt x="7361174" y="2280541"/>
                </a:cubicBezTo>
                <a:cubicBezTo>
                  <a:pt x="7361174" y="2284333"/>
                  <a:pt x="7361147" y="2288119"/>
                  <a:pt x="7360581" y="2291891"/>
                </a:cubicBezTo>
                <a:lnTo>
                  <a:pt x="7360082" y="2291858"/>
                </a:lnTo>
                <a:lnTo>
                  <a:pt x="7360056" y="2292349"/>
                </a:lnTo>
                <a:lnTo>
                  <a:pt x="7342938" y="2290736"/>
                </a:lnTo>
                <a:cubicBezTo>
                  <a:pt x="7310564" y="2290213"/>
                  <a:pt x="7278683" y="2287255"/>
                  <a:pt x="7247511" y="2281745"/>
                </a:cubicBezTo>
                <a:cubicBezTo>
                  <a:pt x="7241934" y="2282161"/>
                  <a:pt x="7236605" y="2281220"/>
                  <a:pt x="7231295" y="2280217"/>
                </a:cubicBezTo>
                <a:lnTo>
                  <a:pt x="7231179" y="2279078"/>
                </a:lnTo>
                <a:cubicBezTo>
                  <a:pt x="6872327" y="2220146"/>
                  <a:pt x="6591288" y="1941574"/>
                  <a:pt x="6541013" y="1591480"/>
                </a:cubicBezTo>
                <a:cubicBezTo>
                  <a:pt x="6540845" y="1591427"/>
                  <a:pt x="6540677" y="1591423"/>
                  <a:pt x="6540507" y="1591418"/>
                </a:cubicBezTo>
                <a:lnTo>
                  <a:pt x="6539969" y="1584794"/>
                </a:lnTo>
                <a:cubicBezTo>
                  <a:pt x="6534910" y="1554782"/>
                  <a:pt x="6532460" y="1524133"/>
                  <a:pt x="6532502" y="1493044"/>
                </a:cubicBezTo>
                <a:cubicBezTo>
                  <a:pt x="6531190" y="1487460"/>
                  <a:pt x="6531131" y="1481838"/>
                  <a:pt x="6531131" y="1476202"/>
                </a:cubicBezTo>
                <a:lnTo>
                  <a:pt x="6531725" y="1464852"/>
                </a:lnTo>
                <a:lnTo>
                  <a:pt x="6532223" y="1464884"/>
                </a:lnTo>
                <a:close/>
                <a:moveTo>
                  <a:pt x="6518461" y="1464394"/>
                </a:moveTo>
                <a:lnTo>
                  <a:pt x="6518487" y="1464884"/>
                </a:lnTo>
                <a:lnTo>
                  <a:pt x="6518985" y="1464852"/>
                </a:lnTo>
                <a:lnTo>
                  <a:pt x="6519579" y="1476202"/>
                </a:lnTo>
                <a:cubicBezTo>
                  <a:pt x="6519579" y="1481838"/>
                  <a:pt x="6519520" y="1487460"/>
                  <a:pt x="6518208" y="1493044"/>
                </a:cubicBezTo>
                <a:cubicBezTo>
                  <a:pt x="6518250" y="1524133"/>
                  <a:pt x="6515800" y="1554782"/>
                  <a:pt x="6510741" y="1584794"/>
                </a:cubicBezTo>
                <a:lnTo>
                  <a:pt x="6510203" y="1591418"/>
                </a:lnTo>
                <a:cubicBezTo>
                  <a:pt x="6510033" y="1591423"/>
                  <a:pt x="6509865" y="1591427"/>
                  <a:pt x="6509697" y="1591480"/>
                </a:cubicBezTo>
                <a:cubicBezTo>
                  <a:pt x="6459422" y="1941574"/>
                  <a:pt x="6178383" y="2220146"/>
                  <a:pt x="5819531" y="2279078"/>
                </a:cubicBezTo>
                <a:lnTo>
                  <a:pt x="5819415" y="2280217"/>
                </a:lnTo>
                <a:cubicBezTo>
                  <a:pt x="5814105" y="2281220"/>
                  <a:pt x="5808776" y="2282161"/>
                  <a:pt x="5803199" y="2281745"/>
                </a:cubicBezTo>
                <a:cubicBezTo>
                  <a:pt x="5772027" y="2287255"/>
                  <a:pt x="5740146" y="2290213"/>
                  <a:pt x="5707772" y="2290736"/>
                </a:cubicBezTo>
                <a:lnTo>
                  <a:pt x="5690654" y="2292349"/>
                </a:lnTo>
                <a:lnTo>
                  <a:pt x="5690628" y="2291858"/>
                </a:lnTo>
                <a:lnTo>
                  <a:pt x="5690129" y="2291891"/>
                </a:lnTo>
                <a:cubicBezTo>
                  <a:pt x="5689563" y="2288119"/>
                  <a:pt x="5689536" y="2284333"/>
                  <a:pt x="5689536" y="2280541"/>
                </a:cubicBezTo>
                <a:cubicBezTo>
                  <a:pt x="5689536" y="2274903"/>
                  <a:pt x="5689594" y="2269279"/>
                  <a:pt x="5690906" y="2263693"/>
                </a:cubicBezTo>
                <a:cubicBezTo>
                  <a:pt x="5690864" y="2232611"/>
                  <a:pt x="5693314" y="2201969"/>
                  <a:pt x="5698370" y="2171962"/>
                </a:cubicBezTo>
                <a:lnTo>
                  <a:pt x="5698911" y="2165325"/>
                </a:lnTo>
                <a:cubicBezTo>
                  <a:pt x="5699079" y="2165320"/>
                  <a:pt x="5699249" y="2165315"/>
                  <a:pt x="5699416" y="2165262"/>
                </a:cubicBezTo>
                <a:cubicBezTo>
                  <a:pt x="5749693" y="1815167"/>
                  <a:pt x="6030732" y="1536596"/>
                  <a:pt x="6389582" y="1477664"/>
                </a:cubicBezTo>
                <a:lnTo>
                  <a:pt x="6389699" y="1476525"/>
                </a:lnTo>
                <a:cubicBezTo>
                  <a:pt x="6395008" y="1475523"/>
                  <a:pt x="6400336" y="1474582"/>
                  <a:pt x="6405912" y="1474998"/>
                </a:cubicBezTo>
                <a:cubicBezTo>
                  <a:pt x="6437095" y="1469485"/>
                  <a:pt x="6468988" y="1466527"/>
                  <a:pt x="6501373" y="1466004"/>
                </a:cubicBezTo>
                <a:close/>
                <a:moveTo>
                  <a:pt x="4840098" y="1464394"/>
                </a:moveTo>
                <a:lnTo>
                  <a:pt x="4857185" y="1466004"/>
                </a:lnTo>
                <a:cubicBezTo>
                  <a:pt x="4889571" y="1466527"/>
                  <a:pt x="4921463" y="1469485"/>
                  <a:pt x="4952647" y="1474998"/>
                </a:cubicBezTo>
                <a:cubicBezTo>
                  <a:pt x="4958223" y="1474582"/>
                  <a:pt x="4963551" y="1475523"/>
                  <a:pt x="4968859" y="1476525"/>
                </a:cubicBezTo>
                <a:lnTo>
                  <a:pt x="4968976" y="1477664"/>
                </a:lnTo>
                <a:cubicBezTo>
                  <a:pt x="5327827" y="1536596"/>
                  <a:pt x="5608866" y="1815167"/>
                  <a:pt x="5659142" y="2165262"/>
                </a:cubicBezTo>
                <a:cubicBezTo>
                  <a:pt x="5659310" y="2165315"/>
                  <a:pt x="5659479" y="2165320"/>
                  <a:pt x="5659648" y="2165325"/>
                </a:cubicBezTo>
                <a:lnTo>
                  <a:pt x="5660188" y="2171962"/>
                </a:lnTo>
                <a:cubicBezTo>
                  <a:pt x="5665245" y="2201969"/>
                  <a:pt x="5667694" y="2232611"/>
                  <a:pt x="5667652" y="2263693"/>
                </a:cubicBezTo>
                <a:cubicBezTo>
                  <a:pt x="5668964" y="2269279"/>
                  <a:pt x="5669023" y="2274903"/>
                  <a:pt x="5669023" y="2280541"/>
                </a:cubicBezTo>
                <a:cubicBezTo>
                  <a:pt x="5669023" y="2284333"/>
                  <a:pt x="5668996" y="2288119"/>
                  <a:pt x="5668430" y="2291891"/>
                </a:cubicBezTo>
                <a:lnTo>
                  <a:pt x="5667931" y="2291858"/>
                </a:lnTo>
                <a:lnTo>
                  <a:pt x="5667905" y="2292349"/>
                </a:lnTo>
                <a:lnTo>
                  <a:pt x="5650786" y="2290736"/>
                </a:lnTo>
                <a:cubicBezTo>
                  <a:pt x="5618412" y="2290213"/>
                  <a:pt x="5586532" y="2287255"/>
                  <a:pt x="5555360" y="2281745"/>
                </a:cubicBezTo>
                <a:cubicBezTo>
                  <a:pt x="5549783" y="2282161"/>
                  <a:pt x="5544454" y="2281220"/>
                  <a:pt x="5539143" y="2280217"/>
                </a:cubicBezTo>
                <a:lnTo>
                  <a:pt x="5539027" y="2279078"/>
                </a:lnTo>
                <a:cubicBezTo>
                  <a:pt x="5180176" y="2220146"/>
                  <a:pt x="4899137" y="1941574"/>
                  <a:pt x="4848861" y="1591480"/>
                </a:cubicBezTo>
                <a:cubicBezTo>
                  <a:pt x="4848694" y="1591427"/>
                  <a:pt x="4848525" y="1591423"/>
                  <a:pt x="4848356" y="1591418"/>
                </a:cubicBezTo>
                <a:lnTo>
                  <a:pt x="4847817" y="1584794"/>
                </a:lnTo>
                <a:cubicBezTo>
                  <a:pt x="4842759" y="1554782"/>
                  <a:pt x="4840308" y="1524133"/>
                  <a:pt x="4840350" y="1493044"/>
                </a:cubicBezTo>
                <a:cubicBezTo>
                  <a:pt x="4839038" y="1487460"/>
                  <a:pt x="4838980" y="1481838"/>
                  <a:pt x="4838980" y="1476202"/>
                </a:cubicBezTo>
                <a:lnTo>
                  <a:pt x="4839574" y="1464852"/>
                </a:lnTo>
                <a:lnTo>
                  <a:pt x="4840072" y="1464884"/>
                </a:lnTo>
                <a:close/>
                <a:moveTo>
                  <a:pt x="4826310" y="1464394"/>
                </a:moveTo>
                <a:lnTo>
                  <a:pt x="4826336" y="1464884"/>
                </a:lnTo>
                <a:lnTo>
                  <a:pt x="4826834" y="1464852"/>
                </a:lnTo>
                <a:lnTo>
                  <a:pt x="4827428" y="1476202"/>
                </a:lnTo>
                <a:cubicBezTo>
                  <a:pt x="4827428" y="1481838"/>
                  <a:pt x="4827369" y="1487460"/>
                  <a:pt x="4826057" y="1493044"/>
                </a:cubicBezTo>
                <a:cubicBezTo>
                  <a:pt x="4826099" y="1524133"/>
                  <a:pt x="4823649" y="1554782"/>
                  <a:pt x="4818590" y="1584794"/>
                </a:cubicBezTo>
                <a:lnTo>
                  <a:pt x="4818052" y="1591418"/>
                </a:lnTo>
                <a:cubicBezTo>
                  <a:pt x="4817882" y="1591423"/>
                  <a:pt x="4817714" y="1591427"/>
                  <a:pt x="4817546" y="1591480"/>
                </a:cubicBezTo>
                <a:cubicBezTo>
                  <a:pt x="4767271" y="1941574"/>
                  <a:pt x="4486232" y="2220146"/>
                  <a:pt x="4127381" y="2279078"/>
                </a:cubicBezTo>
                <a:lnTo>
                  <a:pt x="4127264" y="2280217"/>
                </a:lnTo>
                <a:cubicBezTo>
                  <a:pt x="4121954" y="2281220"/>
                  <a:pt x="4116625" y="2282161"/>
                  <a:pt x="4111048" y="2281745"/>
                </a:cubicBezTo>
                <a:cubicBezTo>
                  <a:pt x="4079876" y="2287255"/>
                  <a:pt x="4047996" y="2290213"/>
                  <a:pt x="4015621" y="2290736"/>
                </a:cubicBezTo>
                <a:lnTo>
                  <a:pt x="3998503" y="2292349"/>
                </a:lnTo>
                <a:lnTo>
                  <a:pt x="3998477" y="2291858"/>
                </a:lnTo>
                <a:lnTo>
                  <a:pt x="3997978" y="2291891"/>
                </a:lnTo>
                <a:cubicBezTo>
                  <a:pt x="3997412" y="2288119"/>
                  <a:pt x="3997385" y="2284333"/>
                  <a:pt x="3997385" y="2280541"/>
                </a:cubicBezTo>
                <a:cubicBezTo>
                  <a:pt x="3997385" y="2274903"/>
                  <a:pt x="3997443" y="2269279"/>
                  <a:pt x="3998755" y="2263693"/>
                </a:cubicBezTo>
                <a:cubicBezTo>
                  <a:pt x="3998713" y="2232611"/>
                  <a:pt x="4001163" y="2201969"/>
                  <a:pt x="4006219" y="2171962"/>
                </a:cubicBezTo>
                <a:lnTo>
                  <a:pt x="4006760" y="2165325"/>
                </a:lnTo>
                <a:cubicBezTo>
                  <a:pt x="4006928" y="2165320"/>
                  <a:pt x="4007098" y="2165315"/>
                  <a:pt x="4007265" y="2165262"/>
                </a:cubicBezTo>
                <a:cubicBezTo>
                  <a:pt x="4057542" y="1815167"/>
                  <a:pt x="4338581" y="1536596"/>
                  <a:pt x="4697431" y="1477664"/>
                </a:cubicBezTo>
                <a:lnTo>
                  <a:pt x="4697548" y="1476525"/>
                </a:lnTo>
                <a:cubicBezTo>
                  <a:pt x="4702857" y="1475523"/>
                  <a:pt x="4708185" y="1474582"/>
                  <a:pt x="4713761" y="1474998"/>
                </a:cubicBezTo>
                <a:cubicBezTo>
                  <a:pt x="4744944" y="1469485"/>
                  <a:pt x="4776837" y="1466527"/>
                  <a:pt x="4809222" y="1466004"/>
                </a:cubicBezTo>
                <a:close/>
                <a:moveTo>
                  <a:pt x="3147947" y="1464394"/>
                </a:moveTo>
                <a:lnTo>
                  <a:pt x="3165034" y="1466004"/>
                </a:lnTo>
                <a:cubicBezTo>
                  <a:pt x="3197420" y="1466527"/>
                  <a:pt x="3229312" y="1469485"/>
                  <a:pt x="3260496" y="1474998"/>
                </a:cubicBezTo>
                <a:cubicBezTo>
                  <a:pt x="3266072" y="1474582"/>
                  <a:pt x="3271400" y="1475523"/>
                  <a:pt x="3276708" y="1476525"/>
                </a:cubicBezTo>
                <a:lnTo>
                  <a:pt x="3276826" y="1477664"/>
                </a:lnTo>
                <a:cubicBezTo>
                  <a:pt x="3635676" y="1536596"/>
                  <a:pt x="3916715" y="1815167"/>
                  <a:pt x="3966991" y="2165262"/>
                </a:cubicBezTo>
                <a:cubicBezTo>
                  <a:pt x="3967159" y="2165315"/>
                  <a:pt x="3967328" y="2165320"/>
                  <a:pt x="3967497" y="2165325"/>
                </a:cubicBezTo>
                <a:lnTo>
                  <a:pt x="3968037" y="2171962"/>
                </a:lnTo>
                <a:cubicBezTo>
                  <a:pt x="3973094" y="2201969"/>
                  <a:pt x="3975543" y="2232611"/>
                  <a:pt x="3975501" y="2263693"/>
                </a:cubicBezTo>
                <a:cubicBezTo>
                  <a:pt x="3976813" y="2269279"/>
                  <a:pt x="3976872" y="2274903"/>
                  <a:pt x="3976872" y="2280541"/>
                </a:cubicBezTo>
                <a:cubicBezTo>
                  <a:pt x="3976872" y="2284333"/>
                  <a:pt x="3976845" y="2288119"/>
                  <a:pt x="3976279" y="2291891"/>
                </a:cubicBezTo>
                <a:lnTo>
                  <a:pt x="3975780" y="2291858"/>
                </a:lnTo>
                <a:lnTo>
                  <a:pt x="3975754" y="2292349"/>
                </a:lnTo>
                <a:lnTo>
                  <a:pt x="3958635" y="2290736"/>
                </a:lnTo>
                <a:cubicBezTo>
                  <a:pt x="3926261" y="2290213"/>
                  <a:pt x="3894381" y="2287255"/>
                  <a:pt x="3863209" y="2281745"/>
                </a:cubicBezTo>
                <a:cubicBezTo>
                  <a:pt x="3857632" y="2282161"/>
                  <a:pt x="3852303" y="2281220"/>
                  <a:pt x="3846992" y="2280217"/>
                </a:cubicBezTo>
                <a:lnTo>
                  <a:pt x="3846876" y="2279078"/>
                </a:lnTo>
                <a:cubicBezTo>
                  <a:pt x="3488025" y="2220146"/>
                  <a:pt x="3206986" y="1941574"/>
                  <a:pt x="3156710" y="1591480"/>
                </a:cubicBezTo>
                <a:cubicBezTo>
                  <a:pt x="3156543" y="1591427"/>
                  <a:pt x="3156374" y="1591423"/>
                  <a:pt x="3156205" y="1591418"/>
                </a:cubicBezTo>
                <a:lnTo>
                  <a:pt x="3155667" y="1584794"/>
                </a:lnTo>
                <a:cubicBezTo>
                  <a:pt x="3150608" y="1554782"/>
                  <a:pt x="3148157" y="1524133"/>
                  <a:pt x="3148199" y="1493044"/>
                </a:cubicBezTo>
                <a:cubicBezTo>
                  <a:pt x="3146887" y="1487460"/>
                  <a:pt x="3146829" y="1481838"/>
                  <a:pt x="3146829" y="1476202"/>
                </a:cubicBezTo>
                <a:lnTo>
                  <a:pt x="3147423" y="1464852"/>
                </a:lnTo>
                <a:lnTo>
                  <a:pt x="3147921" y="1464884"/>
                </a:lnTo>
                <a:close/>
                <a:moveTo>
                  <a:pt x="3134159" y="1464394"/>
                </a:moveTo>
                <a:lnTo>
                  <a:pt x="3134185" y="1464884"/>
                </a:lnTo>
                <a:lnTo>
                  <a:pt x="3134683" y="1464852"/>
                </a:lnTo>
                <a:lnTo>
                  <a:pt x="3135277" y="1476202"/>
                </a:lnTo>
                <a:cubicBezTo>
                  <a:pt x="3135277" y="1481838"/>
                  <a:pt x="3135218" y="1487460"/>
                  <a:pt x="3133906" y="1493044"/>
                </a:cubicBezTo>
                <a:cubicBezTo>
                  <a:pt x="3133948" y="1524133"/>
                  <a:pt x="3131498" y="1554782"/>
                  <a:pt x="3126439" y="1584794"/>
                </a:cubicBezTo>
                <a:lnTo>
                  <a:pt x="3125901" y="1591418"/>
                </a:lnTo>
                <a:cubicBezTo>
                  <a:pt x="3125731" y="1591423"/>
                  <a:pt x="3125563" y="1591427"/>
                  <a:pt x="3125395" y="1591480"/>
                </a:cubicBezTo>
                <a:cubicBezTo>
                  <a:pt x="3075120" y="1941574"/>
                  <a:pt x="2794081" y="2220146"/>
                  <a:pt x="2435230" y="2279078"/>
                </a:cubicBezTo>
                <a:lnTo>
                  <a:pt x="2435113" y="2280217"/>
                </a:lnTo>
                <a:cubicBezTo>
                  <a:pt x="2429803" y="2281220"/>
                  <a:pt x="2424474" y="2282161"/>
                  <a:pt x="2418897" y="2281745"/>
                </a:cubicBezTo>
                <a:cubicBezTo>
                  <a:pt x="2387725" y="2287255"/>
                  <a:pt x="2355845" y="2290213"/>
                  <a:pt x="2323470" y="2290736"/>
                </a:cubicBezTo>
                <a:lnTo>
                  <a:pt x="2306352" y="2292349"/>
                </a:lnTo>
                <a:lnTo>
                  <a:pt x="2306326" y="2291858"/>
                </a:lnTo>
                <a:lnTo>
                  <a:pt x="2305827" y="2291891"/>
                </a:lnTo>
                <a:cubicBezTo>
                  <a:pt x="2305261" y="2288119"/>
                  <a:pt x="2305234" y="2284333"/>
                  <a:pt x="2305234" y="2280541"/>
                </a:cubicBezTo>
                <a:cubicBezTo>
                  <a:pt x="2305234" y="2274903"/>
                  <a:pt x="2305292" y="2269279"/>
                  <a:pt x="2306604" y="2263693"/>
                </a:cubicBezTo>
                <a:cubicBezTo>
                  <a:pt x="2306562" y="2232611"/>
                  <a:pt x="2309012" y="2201969"/>
                  <a:pt x="2314068" y="2171962"/>
                </a:cubicBezTo>
                <a:lnTo>
                  <a:pt x="2314609" y="2165325"/>
                </a:lnTo>
                <a:cubicBezTo>
                  <a:pt x="2314777" y="2165320"/>
                  <a:pt x="2314947" y="2165315"/>
                  <a:pt x="2315114" y="2165262"/>
                </a:cubicBezTo>
                <a:cubicBezTo>
                  <a:pt x="2365391" y="1815167"/>
                  <a:pt x="2646430" y="1536596"/>
                  <a:pt x="3005280" y="1477664"/>
                </a:cubicBezTo>
                <a:lnTo>
                  <a:pt x="3005397" y="1476525"/>
                </a:lnTo>
                <a:cubicBezTo>
                  <a:pt x="3010706" y="1475523"/>
                  <a:pt x="3016034" y="1474582"/>
                  <a:pt x="3021610" y="1474998"/>
                </a:cubicBezTo>
                <a:cubicBezTo>
                  <a:pt x="3052793" y="1469485"/>
                  <a:pt x="3084686" y="1466527"/>
                  <a:pt x="3117071" y="1466004"/>
                </a:cubicBezTo>
                <a:close/>
                <a:moveTo>
                  <a:pt x="1455796" y="1464394"/>
                </a:moveTo>
                <a:lnTo>
                  <a:pt x="1472883" y="1466004"/>
                </a:lnTo>
                <a:cubicBezTo>
                  <a:pt x="1505269" y="1466527"/>
                  <a:pt x="1537161" y="1469485"/>
                  <a:pt x="1568345" y="1474998"/>
                </a:cubicBezTo>
                <a:cubicBezTo>
                  <a:pt x="1573921" y="1474582"/>
                  <a:pt x="1579249" y="1475523"/>
                  <a:pt x="1584557" y="1476525"/>
                </a:cubicBezTo>
                <a:lnTo>
                  <a:pt x="1584675" y="1477664"/>
                </a:lnTo>
                <a:cubicBezTo>
                  <a:pt x="1943525" y="1536596"/>
                  <a:pt x="2224564" y="1815167"/>
                  <a:pt x="2274840" y="2165262"/>
                </a:cubicBezTo>
                <a:cubicBezTo>
                  <a:pt x="2275008" y="2165315"/>
                  <a:pt x="2275177" y="2165320"/>
                  <a:pt x="2275346" y="2165325"/>
                </a:cubicBezTo>
                <a:lnTo>
                  <a:pt x="2275886" y="2171962"/>
                </a:lnTo>
                <a:cubicBezTo>
                  <a:pt x="2280943" y="2201969"/>
                  <a:pt x="2283392" y="2232611"/>
                  <a:pt x="2283350" y="2263693"/>
                </a:cubicBezTo>
                <a:cubicBezTo>
                  <a:pt x="2284662" y="2269279"/>
                  <a:pt x="2284721" y="2274903"/>
                  <a:pt x="2284721" y="2280541"/>
                </a:cubicBezTo>
                <a:cubicBezTo>
                  <a:pt x="2284721" y="2284333"/>
                  <a:pt x="2284694" y="2288119"/>
                  <a:pt x="2284128" y="2291891"/>
                </a:cubicBezTo>
                <a:lnTo>
                  <a:pt x="2283629" y="2291858"/>
                </a:lnTo>
                <a:lnTo>
                  <a:pt x="2283603" y="2292349"/>
                </a:lnTo>
                <a:lnTo>
                  <a:pt x="2266484" y="2290736"/>
                </a:lnTo>
                <a:cubicBezTo>
                  <a:pt x="2234110" y="2290213"/>
                  <a:pt x="2202230" y="2287255"/>
                  <a:pt x="2171058" y="2281745"/>
                </a:cubicBezTo>
                <a:cubicBezTo>
                  <a:pt x="2165481" y="2282161"/>
                  <a:pt x="2160152" y="2281220"/>
                  <a:pt x="2154841" y="2280217"/>
                </a:cubicBezTo>
                <a:lnTo>
                  <a:pt x="2154725" y="2279078"/>
                </a:lnTo>
                <a:cubicBezTo>
                  <a:pt x="1795874" y="2220146"/>
                  <a:pt x="1514835" y="1941574"/>
                  <a:pt x="1464559" y="1591480"/>
                </a:cubicBezTo>
                <a:cubicBezTo>
                  <a:pt x="1464392" y="1591427"/>
                  <a:pt x="1464223" y="1591423"/>
                  <a:pt x="1464054" y="1591418"/>
                </a:cubicBezTo>
                <a:lnTo>
                  <a:pt x="1463515" y="1584794"/>
                </a:lnTo>
                <a:cubicBezTo>
                  <a:pt x="1458457" y="1554782"/>
                  <a:pt x="1456006" y="1524133"/>
                  <a:pt x="1456048" y="1493044"/>
                </a:cubicBezTo>
                <a:cubicBezTo>
                  <a:pt x="1454736" y="1487460"/>
                  <a:pt x="1454678" y="1481838"/>
                  <a:pt x="1454678" y="1476202"/>
                </a:cubicBezTo>
                <a:lnTo>
                  <a:pt x="1455272" y="1464852"/>
                </a:lnTo>
                <a:lnTo>
                  <a:pt x="1455770" y="1464884"/>
                </a:lnTo>
                <a:close/>
                <a:moveTo>
                  <a:pt x="1442008" y="1464394"/>
                </a:moveTo>
                <a:lnTo>
                  <a:pt x="1442034" y="1464884"/>
                </a:lnTo>
                <a:lnTo>
                  <a:pt x="1442532" y="1464852"/>
                </a:lnTo>
                <a:lnTo>
                  <a:pt x="1443126" y="1476202"/>
                </a:lnTo>
                <a:cubicBezTo>
                  <a:pt x="1443126" y="1481838"/>
                  <a:pt x="1443067" y="1487460"/>
                  <a:pt x="1441755" y="1493044"/>
                </a:cubicBezTo>
                <a:cubicBezTo>
                  <a:pt x="1441797" y="1524133"/>
                  <a:pt x="1439347" y="1554782"/>
                  <a:pt x="1434288" y="1584794"/>
                </a:cubicBezTo>
                <a:lnTo>
                  <a:pt x="1433750" y="1591418"/>
                </a:lnTo>
                <a:cubicBezTo>
                  <a:pt x="1433580" y="1591423"/>
                  <a:pt x="1433412" y="1591427"/>
                  <a:pt x="1433244" y="1591480"/>
                </a:cubicBezTo>
                <a:cubicBezTo>
                  <a:pt x="1382969" y="1941574"/>
                  <a:pt x="1101930" y="2220146"/>
                  <a:pt x="743079" y="2279078"/>
                </a:cubicBezTo>
                <a:lnTo>
                  <a:pt x="742962" y="2280217"/>
                </a:lnTo>
                <a:cubicBezTo>
                  <a:pt x="737652" y="2281220"/>
                  <a:pt x="732323" y="2282161"/>
                  <a:pt x="726746" y="2281745"/>
                </a:cubicBezTo>
                <a:cubicBezTo>
                  <a:pt x="695574" y="2287255"/>
                  <a:pt x="663693" y="2290213"/>
                  <a:pt x="631319" y="2290736"/>
                </a:cubicBezTo>
                <a:lnTo>
                  <a:pt x="614201" y="2292349"/>
                </a:lnTo>
                <a:lnTo>
                  <a:pt x="614175" y="2291858"/>
                </a:lnTo>
                <a:lnTo>
                  <a:pt x="613676" y="2291891"/>
                </a:lnTo>
                <a:cubicBezTo>
                  <a:pt x="613110" y="2288119"/>
                  <a:pt x="613083" y="2284333"/>
                  <a:pt x="613083" y="2280541"/>
                </a:cubicBezTo>
                <a:cubicBezTo>
                  <a:pt x="613083" y="2274903"/>
                  <a:pt x="613141" y="2269279"/>
                  <a:pt x="614453" y="2263693"/>
                </a:cubicBezTo>
                <a:cubicBezTo>
                  <a:pt x="614411" y="2232611"/>
                  <a:pt x="616861" y="2201969"/>
                  <a:pt x="621917" y="2171962"/>
                </a:cubicBezTo>
                <a:lnTo>
                  <a:pt x="622458" y="2165325"/>
                </a:lnTo>
                <a:cubicBezTo>
                  <a:pt x="622626" y="2165320"/>
                  <a:pt x="622796" y="2165315"/>
                  <a:pt x="622963" y="2165262"/>
                </a:cubicBezTo>
                <a:cubicBezTo>
                  <a:pt x="673240" y="1815167"/>
                  <a:pt x="954279" y="1536596"/>
                  <a:pt x="1313129" y="1477664"/>
                </a:cubicBezTo>
                <a:lnTo>
                  <a:pt x="1313246" y="1476525"/>
                </a:lnTo>
                <a:cubicBezTo>
                  <a:pt x="1318555" y="1475523"/>
                  <a:pt x="1323883" y="1474582"/>
                  <a:pt x="1329459" y="1474998"/>
                </a:cubicBezTo>
                <a:cubicBezTo>
                  <a:pt x="1360642" y="1469485"/>
                  <a:pt x="1392535" y="1466527"/>
                  <a:pt x="1424920" y="1466004"/>
                </a:cubicBezTo>
                <a:close/>
                <a:moveTo>
                  <a:pt x="10909360" y="750600"/>
                </a:moveTo>
                <a:cubicBezTo>
                  <a:pt x="10962636" y="1021506"/>
                  <a:pt x="11177479" y="1236303"/>
                  <a:pt x="11452669" y="1295446"/>
                </a:cubicBezTo>
                <a:cubicBezTo>
                  <a:pt x="11399394" y="1024540"/>
                  <a:pt x="11184550" y="809743"/>
                  <a:pt x="10909360" y="750600"/>
                </a:cubicBezTo>
                <a:close/>
                <a:moveTo>
                  <a:pt x="10602109" y="750600"/>
                </a:moveTo>
                <a:cubicBezTo>
                  <a:pt x="10326919" y="809743"/>
                  <a:pt x="10112075" y="1024540"/>
                  <a:pt x="10058800" y="1295446"/>
                </a:cubicBezTo>
                <a:cubicBezTo>
                  <a:pt x="10333990" y="1236303"/>
                  <a:pt x="10548833" y="1021506"/>
                  <a:pt x="10602109" y="750600"/>
                </a:cubicBezTo>
                <a:close/>
                <a:moveTo>
                  <a:pt x="9217207" y="750600"/>
                </a:moveTo>
                <a:cubicBezTo>
                  <a:pt x="9270483" y="1021506"/>
                  <a:pt x="9485326" y="1236303"/>
                  <a:pt x="9760516" y="1295446"/>
                </a:cubicBezTo>
                <a:cubicBezTo>
                  <a:pt x="9707241" y="1024540"/>
                  <a:pt x="9492397" y="809743"/>
                  <a:pt x="9217207" y="750600"/>
                </a:cubicBezTo>
                <a:close/>
                <a:moveTo>
                  <a:pt x="8909958" y="750600"/>
                </a:moveTo>
                <a:cubicBezTo>
                  <a:pt x="8634768" y="809743"/>
                  <a:pt x="8419924" y="1024540"/>
                  <a:pt x="8366649" y="1295446"/>
                </a:cubicBezTo>
                <a:cubicBezTo>
                  <a:pt x="8641839" y="1236303"/>
                  <a:pt x="8856682" y="1021506"/>
                  <a:pt x="8909958" y="750600"/>
                </a:cubicBezTo>
                <a:close/>
                <a:moveTo>
                  <a:pt x="7525056" y="750600"/>
                </a:moveTo>
                <a:cubicBezTo>
                  <a:pt x="7578332" y="1021506"/>
                  <a:pt x="7793175" y="1236303"/>
                  <a:pt x="8068365" y="1295446"/>
                </a:cubicBezTo>
                <a:cubicBezTo>
                  <a:pt x="8015090" y="1024540"/>
                  <a:pt x="7800246" y="809743"/>
                  <a:pt x="7525056" y="750600"/>
                </a:cubicBezTo>
                <a:close/>
                <a:moveTo>
                  <a:pt x="7217807" y="750600"/>
                </a:moveTo>
                <a:cubicBezTo>
                  <a:pt x="6942617" y="809743"/>
                  <a:pt x="6727773" y="1024540"/>
                  <a:pt x="6674498" y="1295446"/>
                </a:cubicBezTo>
                <a:cubicBezTo>
                  <a:pt x="6949688" y="1236303"/>
                  <a:pt x="7164531" y="1021506"/>
                  <a:pt x="7217807" y="750600"/>
                </a:cubicBezTo>
                <a:close/>
                <a:moveTo>
                  <a:pt x="5832905" y="750600"/>
                </a:moveTo>
                <a:cubicBezTo>
                  <a:pt x="5886181" y="1021506"/>
                  <a:pt x="6101024" y="1236303"/>
                  <a:pt x="6376214" y="1295446"/>
                </a:cubicBezTo>
                <a:cubicBezTo>
                  <a:pt x="6322939" y="1024540"/>
                  <a:pt x="6108095" y="809743"/>
                  <a:pt x="5832905" y="750600"/>
                </a:cubicBezTo>
                <a:close/>
                <a:moveTo>
                  <a:pt x="5525656" y="750600"/>
                </a:moveTo>
                <a:cubicBezTo>
                  <a:pt x="5250466" y="809743"/>
                  <a:pt x="5035622" y="1024540"/>
                  <a:pt x="4982347" y="1295446"/>
                </a:cubicBezTo>
                <a:cubicBezTo>
                  <a:pt x="5257537" y="1236303"/>
                  <a:pt x="5472380" y="1021506"/>
                  <a:pt x="5525656" y="750600"/>
                </a:cubicBezTo>
                <a:close/>
                <a:moveTo>
                  <a:pt x="4140754" y="750600"/>
                </a:moveTo>
                <a:cubicBezTo>
                  <a:pt x="4194030" y="1021506"/>
                  <a:pt x="4408873" y="1236303"/>
                  <a:pt x="4684063" y="1295446"/>
                </a:cubicBezTo>
                <a:cubicBezTo>
                  <a:pt x="4630788" y="1024540"/>
                  <a:pt x="4415944" y="809743"/>
                  <a:pt x="4140754" y="750600"/>
                </a:cubicBezTo>
                <a:close/>
                <a:moveTo>
                  <a:pt x="3833505" y="750600"/>
                </a:moveTo>
                <a:cubicBezTo>
                  <a:pt x="3558315" y="809743"/>
                  <a:pt x="3343471" y="1024540"/>
                  <a:pt x="3290196" y="1295446"/>
                </a:cubicBezTo>
                <a:cubicBezTo>
                  <a:pt x="3565386" y="1236303"/>
                  <a:pt x="3780229" y="1021506"/>
                  <a:pt x="3833505" y="750600"/>
                </a:cubicBezTo>
                <a:close/>
                <a:moveTo>
                  <a:pt x="2448603" y="750600"/>
                </a:moveTo>
                <a:cubicBezTo>
                  <a:pt x="2501879" y="1021506"/>
                  <a:pt x="2716722" y="1236303"/>
                  <a:pt x="2991912" y="1295446"/>
                </a:cubicBezTo>
                <a:cubicBezTo>
                  <a:pt x="2938637" y="1024540"/>
                  <a:pt x="2723793" y="809743"/>
                  <a:pt x="2448603" y="750600"/>
                </a:cubicBezTo>
                <a:close/>
                <a:moveTo>
                  <a:pt x="2141354" y="750600"/>
                </a:moveTo>
                <a:cubicBezTo>
                  <a:pt x="1866164" y="809743"/>
                  <a:pt x="1651320" y="1024540"/>
                  <a:pt x="1598045" y="1295446"/>
                </a:cubicBezTo>
                <a:cubicBezTo>
                  <a:pt x="1873235" y="1236303"/>
                  <a:pt x="2088078" y="1021506"/>
                  <a:pt x="2141354" y="750600"/>
                </a:cubicBezTo>
                <a:close/>
                <a:moveTo>
                  <a:pt x="756452" y="750600"/>
                </a:moveTo>
                <a:cubicBezTo>
                  <a:pt x="809728" y="1021506"/>
                  <a:pt x="1024571" y="1236303"/>
                  <a:pt x="1299761" y="1295446"/>
                </a:cubicBezTo>
                <a:cubicBezTo>
                  <a:pt x="1246486" y="1024540"/>
                  <a:pt x="1031642" y="809743"/>
                  <a:pt x="756452" y="750600"/>
                </a:cubicBezTo>
                <a:close/>
                <a:moveTo>
                  <a:pt x="12192000" y="647790"/>
                </a:moveTo>
                <a:lnTo>
                  <a:pt x="12192000" y="780838"/>
                </a:lnTo>
                <a:cubicBezTo>
                  <a:pt x="11966807" y="865550"/>
                  <a:pt x="11797421" y="1059155"/>
                  <a:pt x="11750953" y="1295446"/>
                </a:cubicBezTo>
                <a:cubicBezTo>
                  <a:pt x="11935988" y="1255679"/>
                  <a:pt x="12093739" y="1145540"/>
                  <a:pt x="12192000" y="994335"/>
                </a:cubicBezTo>
                <a:lnTo>
                  <a:pt x="12192000" y="1195909"/>
                </a:lnTo>
                <a:cubicBezTo>
                  <a:pt x="12071770" y="1314911"/>
                  <a:pt x="11914089" y="1397686"/>
                  <a:pt x="11737582" y="1426902"/>
                </a:cubicBezTo>
                <a:lnTo>
                  <a:pt x="11737466" y="1428050"/>
                </a:lnTo>
                <a:cubicBezTo>
                  <a:pt x="11732155" y="1429061"/>
                  <a:pt x="11726826" y="1430009"/>
                  <a:pt x="11721249" y="1429590"/>
                </a:cubicBezTo>
                <a:cubicBezTo>
                  <a:pt x="11690077" y="1435144"/>
                  <a:pt x="11658197" y="1438125"/>
                  <a:pt x="11625822" y="1438652"/>
                </a:cubicBezTo>
                <a:lnTo>
                  <a:pt x="11608704" y="1440278"/>
                </a:lnTo>
                <a:lnTo>
                  <a:pt x="11608678" y="1439783"/>
                </a:lnTo>
                <a:lnTo>
                  <a:pt x="11608179" y="1439816"/>
                </a:lnTo>
                <a:cubicBezTo>
                  <a:pt x="11607613" y="1436014"/>
                  <a:pt x="11607586" y="1432198"/>
                  <a:pt x="11607586" y="1428376"/>
                </a:cubicBezTo>
                <a:cubicBezTo>
                  <a:pt x="11607586" y="1422694"/>
                  <a:pt x="11607645" y="1417025"/>
                  <a:pt x="11608957" y="1411395"/>
                </a:cubicBezTo>
                <a:cubicBezTo>
                  <a:pt x="11608914" y="1380067"/>
                  <a:pt x="11611364" y="1349182"/>
                  <a:pt x="11616421" y="1318938"/>
                </a:cubicBezTo>
                <a:lnTo>
                  <a:pt x="11616961" y="1312248"/>
                </a:lnTo>
                <a:cubicBezTo>
                  <a:pt x="11617130" y="1312243"/>
                  <a:pt x="11617299" y="1312238"/>
                  <a:pt x="11617466" y="1312185"/>
                </a:cubicBezTo>
                <a:cubicBezTo>
                  <a:pt x="11662185" y="998329"/>
                  <a:pt x="11889463" y="741504"/>
                  <a:pt x="12192000" y="647790"/>
                </a:cubicBezTo>
                <a:close/>
                <a:moveTo>
                  <a:pt x="10767111" y="605769"/>
                </a:moveTo>
                <a:lnTo>
                  <a:pt x="10784198" y="607392"/>
                </a:lnTo>
                <a:cubicBezTo>
                  <a:pt x="10816584" y="607919"/>
                  <a:pt x="10848477" y="610900"/>
                  <a:pt x="10879660" y="616457"/>
                </a:cubicBezTo>
                <a:cubicBezTo>
                  <a:pt x="10885236" y="616038"/>
                  <a:pt x="10890564" y="616986"/>
                  <a:pt x="10895873" y="617996"/>
                </a:cubicBezTo>
                <a:lnTo>
                  <a:pt x="10895990" y="619144"/>
                </a:lnTo>
                <a:cubicBezTo>
                  <a:pt x="11254840" y="678542"/>
                  <a:pt x="11535879" y="959319"/>
                  <a:pt x="11586156" y="1312185"/>
                </a:cubicBezTo>
                <a:cubicBezTo>
                  <a:pt x="11586323" y="1312238"/>
                  <a:pt x="11586492" y="1312243"/>
                  <a:pt x="11586661" y="1312248"/>
                </a:cubicBezTo>
                <a:lnTo>
                  <a:pt x="11587201" y="1318938"/>
                </a:lnTo>
                <a:cubicBezTo>
                  <a:pt x="11592258" y="1349182"/>
                  <a:pt x="11594708" y="1380067"/>
                  <a:pt x="11594665" y="1411395"/>
                </a:cubicBezTo>
                <a:cubicBezTo>
                  <a:pt x="11595977" y="1417025"/>
                  <a:pt x="11596036" y="1422694"/>
                  <a:pt x="11596036" y="1428376"/>
                </a:cubicBezTo>
                <a:cubicBezTo>
                  <a:pt x="11596036" y="1432198"/>
                  <a:pt x="11596009" y="1436014"/>
                  <a:pt x="11595443" y="1439816"/>
                </a:cubicBezTo>
                <a:lnTo>
                  <a:pt x="11594944" y="1439783"/>
                </a:lnTo>
                <a:lnTo>
                  <a:pt x="11594918" y="1440278"/>
                </a:lnTo>
                <a:lnTo>
                  <a:pt x="11577800" y="1438652"/>
                </a:lnTo>
                <a:cubicBezTo>
                  <a:pt x="11545425" y="1438125"/>
                  <a:pt x="11513545" y="1435144"/>
                  <a:pt x="11482373" y="1429590"/>
                </a:cubicBezTo>
                <a:cubicBezTo>
                  <a:pt x="11476796" y="1430009"/>
                  <a:pt x="11471467" y="1429061"/>
                  <a:pt x="11466156" y="1428050"/>
                </a:cubicBezTo>
                <a:lnTo>
                  <a:pt x="11466040" y="1426902"/>
                </a:lnTo>
                <a:cubicBezTo>
                  <a:pt x="11107189" y="1367503"/>
                  <a:pt x="10826150" y="1086726"/>
                  <a:pt x="10775875" y="733861"/>
                </a:cubicBezTo>
                <a:cubicBezTo>
                  <a:pt x="10775707" y="733808"/>
                  <a:pt x="10775539" y="733803"/>
                  <a:pt x="10775369" y="733798"/>
                </a:cubicBezTo>
                <a:lnTo>
                  <a:pt x="10774831" y="727122"/>
                </a:lnTo>
                <a:cubicBezTo>
                  <a:pt x="10769772" y="696872"/>
                  <a:pt x="10767321" y="665981"/>
                  <a:pt x="10767364" y="634646"/>
                </a:cubicBezTo>
                <a:cubicBezTo>
                  <a:pt x="10766052" y="629018"/>
                  <a:pt x="10765993" y="623351"/>
                  <a:pt x="10765993" y="617670"/>
                </a:cubicBezTo>
                <a:lnTo>
                  <a:pt x="10766587" y="606230"/>
                </a:lnTo>
                <a:lnTo>
                  <a:pt x="10767085" y="606263"/>
                </a:lnTo>
                <a:close/>
                <a:moveTo>
                  <a:pt x="10744358" y="605769"/>
                </a:moveTo>
                <a:lnTo>
                  <a:pt x="10744384" y="606263"/>
                </a:lnTo>
                <a:lnTo>
                  <a:pt x="10744882" y="606230"/>
                </a:lnTo>
                <a:lnTo>
                  <a:pt x="10745476" y="617670"/>
                </a:lnTo>
                <a:cubicBezTo>
                  <a:pt x="10745476" y="623351"/>
                  <a:pt x="10745417" y="629018"/>
                  <a:pt x="10744105" y="634646"/>
                </a:cubicBezTo>
                <a:cubicBezTo>
                  <a:pt x="10744148" y="665981"/>
                  <a:pt x="10741697" y="696872"/>
                  <a:pt x="10736638" y="727122"/>
                </a:cubicBezTo>
                <a:lnTo>
                  <a:pt x="10736100" y="733798"/>
                </a:lnTo>
                <a:cubicBezTo>
                  <a:pt x="10735930" y="733803"/>
                  <a:pt x="10735762" y="733808"/>
                  <a:pt x="10735594" y="733861"/>
                </a:cubicBezTo>
                <a:cubicBezTo>
                  <a:pt x="10685319" y="1086726"/>
                  <a:pt x="10404280" y="1367503"/>
                  <a:pt x="10045429" y="1426902"/>
                </a:cubicBezTo>
                <a:lnTo>
                  <a:pt x="10045313" y="1428050"/>
                </a:lnTo>
                <a:cubicBezTo>
                  <a:pt x="10040002" y="1429061"/>
                  <a:pt x="10034673" y="1430009"/>
                  <a:pt x="10029096" y="1429590"/>
                </a:cubicBezTo>
                <a:cubicBezTo>
                  <a:pt x="9997924" y="1435144"/>
                  <a:pt x="9966044" y="1438125"/>
                  <a:pt x="9933669" y="1438652"/>
                </a:cubicBezTo>
                <a:lnTo>
                  <a:pt x="9916551" y="1440278"/>
                </a:lnTo>
                <a:lnTo>
                  <a:pt x="9916525" y="1439783"/>
                </a:lnTo>
                <a:lnTo>
                  <a:pt x="9916026" y="1439816"/>
                </a:lnTo>
                <a:cubicBezTo>
                  <a:pt x="9915460" y="1436014"/>
                  <a:pt x="9915433" y="1432198"/>
                  <a:pt x="9915433" y="1428376"/>
                </a:cubicBezTo>
                <a:cubicBezTo>
                  <a:pt x="9915433" y="1422694"/>
                  <a:pt x="9915492" y="1417025"/>
                  <a:pt x="9916804" y="1411395"/>
                </a:cubicBezTo>
                <a:cubicBezTo>
                  <a:pt x="9916761" y="1380067"/>
                  <a:pt x="9919211" y="1349182"/>
                  <a:pt x="9924268" y="1318938"/>
                </a:cubicBezTo>
                <a:lnTo>
                  <a:pt x="9924808" y="1312248"/>
                </a:lnTo>
                <a:cubicBezTo>
                  <a:pt x="9924977" y="1312243"/>
                  <a:pt x="9925146" y="1312238"/>
                  <a:pt x="9925314" y="1312185"/>
                </a:cubicBezTo>
                <a:cubicBezTo>
                  <a:pt x="9975590" y="959319"/>
                  <a:pt x="10256629" y="678542"/>
                  <a:pt x="10615479" y="619144"/>
                </a:cubicBezTo>
                <a:lnTo>
                  <a:pt x="10615596" y="617996"/>
                </a:lnTo>
                <a:cubicBezTo>
                  <a:pt x="10620905" y="616986"/>
                  <a:pt x="10626233" y="616038"/>
                  <a:pt x="10631809" y="616457"/>
                </a:cubicBezTo>
                <a:cubicBezTo>
                  <a:pt x="10662992" y="610900"/>
                  <a:pt x="10694885" y="607919"/>
                  <a:pt x="10727271" y="607392"/>
                </a:cubicBezTo>
                <a:close/>
                <a:moveTo>
                  <a:pt x="9074958" y="605769"/>
                </a:moveTo>
                <a:lnTo>
                  <a:pt x="9092045" y="607392"/>
                </a:lnTo>
                <a:cubicBezTo>
                  <a:pt x="9124431" y="607919"/>
                  <a:pt x="9156324" y="610900"/>
                  <a:pt x="9187507" y="616457"/>
                </a:cubicBezTo>
                <a:cubicBezTo>
                  <a:pt x="9193083" y="616038"/>
                  <a:pt x="9198411" y="616986"/>
                  <a:pt x="9203720" y="617996"/>
                </a:cubicBezTo>
                <a:lnTo>
                  <a:pt x="9203837" y="619144"/>
                </a:lnTo>
                <a:cubicBezTo>
                  <a:pt x="9562687" y="678542"/>
                  <a:pt x="9843726" y="959319"/>
                  <a:pt x="9894002" y="1312185"/>
                </a:cubicBezTo>
                <a:cubicBezTo>
                  <a:pt x="9894170" y="1312238"/>
                  <a:pt x="9894339" y="1312243"/>
                  <a:pt x="9894508" y="1312248"/>
                </a:cubicBezTo>
                <a:lnTo>
                  <a:pt x="9895048" y="1318938"/>
                </a:lnTo>
                <a:cubicBezTo>
                  <a:pt x="9900105" y="1349182"/>
                  <a:pt x="9902555" y="1380067"/>
                  <a:pt x="9902512" y="1411395"/>
                </a:cubicBezTo>
                <a:cubicBezTo>
                  <a:pt x="9903824" y="1417025"/>
                  <a:pt x="9903883" y="1422694"/>
                  <a:pt x="9903883" y="1428376"/>
                </a:cubicBezTo>
                <a:cubicBezTo>
                  <a:pt x="9903883" y="1432198"/>
                  <a:pt x="9903856" y="1436014"/>
                  <a:pt x="9903290" y="1439816"/>
                </a:cubicBezTo>
                <a:lnTo>
                  <a:pt x="9902791" y="1439783"/>
                </a:lnTo>
                <a:lnTo>
                  <a:pt x="9902765" y="1440278"/>
                </a:lnTo>
                <a:lnTo>
                  <a:pt x="9885647" y="1438652"/>
                </a:lnTo>
                <a:cubicBezTo>
                  <a:pt x="9853272" y="1438125"/>
                  <a:pt x="9821392" y="1435144"/>
                  <a:pt x="9790220" y="1429590"/>
                </a:cubicBezTo>
                <a:cubicBezTo>
                  <a:pt x="9784643" y="1430009"/>
                  <a:pt x="9779314" y="1429061"/>
                  <a:pt x="9774003" y="1428050"/>
                </a:cubicBezTo>
                <a:lnTo>
                  <a:pt x="9773887" y="1426902"/>
                </a:lnTo>
                <a:cubicBezTo>
                  <a:pt x="9415036" y="1367503"/>
                  <a:pt x="9133997" y="1086726"/>
                  <a:pt x="9083722" y="733861"/>
                </a:cubicBezTo>
                <a:cubicBezTo>
                  <a:pt x="9083554" y="733808"/>
                  <a:pt x="9083386" y="733803"/>
                  <a:pt x="9083216" y="733798"/>
                </a:cubicBezTo>
                <a:lnTo>
                  <a:pt x="9082678" y="727122"/>
                </a:lnTo>
                <a:cubicBezTo>
                  <a:pt x="9077619" y="696872"/>
                  <a:pt x="9075168" y="665981"/>
                  <a:pt x="9075211" y="634646"/>
                </a:cubicBezTo>
                <a:cubicBezTo>
                  <a:pt x="9073899" y="629018"/>
                  <a:pt x="9073840" y="623351"/>
                  <a:pt x="9073840" y="617670"/>
                </a:cubicBezTo>
                <a:lnTo>
                  <a:pt x="9074434" y="606230"/>
                </a:lnTo>
                <a:lnTo>
                  <a:pt x="9074932" y="606263"/>
                </a:lnTo>
                <a:close/>
                <a:moveTo>
                  <a:pt x="9052207" y="605769"/>
                </a:moveTo>
                <a:lnTo>
                  <a:pt x="9052233" y="606263"/>
                </a:lnTo>
                <a:lnTo>
                  <a:pt x="9052731" y="606230"/>
                </a:lnTo>
                <a:lnTo>
                  <a:pt x="9053325" y="617670"/>
                </a:lnTo>
                <a:cubicBezTo>
                  <a:pt x="9053325" y="623351"/>
                  <a:pt x="9053266" y="629018"/>
                  <a:pt x="9051954" y="634646"/>
                </a:cubicBezTo>
                <a:cubicBezTo>
                  <a:pt x="9051997" y="665981"/>
                  <a:pt x="9049546" y="696872"/>
                  <a:pt x="9044487" y="727122"/>
                </a:cubicBezTo>
                <a:lnTo>
                  <a:pt x="9043949" y="733798"/>
                </a:lnTo>
                <a:cubicBezTo>
                  <a:pt x="9043779" y="733803"/>
                  <a:pt x="9043611" y="733808"/>
                  <a:pt x="9043443" y="733861"/>
                </a:cubicBezTo>
                <a:cubicBezTo>
                  <a:pt x="8993168" y="1086726"/>
                  <a:pt x="8712129" y="1367503"/>
                  <a:pt x="8353278" y="1426902"/>
                </a:cubicBezTo>
                <a:lnTo>
                  <a:pt x="8353162" y="1428050"/>
                </a:lnTo>
                <a:cubicBezTo>
                  <a:pt x="8347851" y="1429061"/>
                  <a:pt x="8342522" y="1430009"/>
                  <a:pt x="8336945" y="1429590"/>
                </a:cubicBezTo>
                <a:cubicBezTo>
                  <a:pt x="8305773" y="1435144"/>
                  <a:pt x="8273893" y="1438125"/>
                  <a:pt x="8241519" y="1438652"/>
                </a:cubicBezTo>
                <a:lnTo>
                  <a:pt x="8224400" y="1440278"/>
                </a:lnTo>
                <a:lnTo>
                  <a:pt x="8224374" y="1439783"/>
                </a:lnTo>
                <a:lnTo>
                  <a:pt x="8223875" y="1439816"/>
                </a:lnTo>
                <a:cubicBezTo>
                  <a:pt x="8223309" y="1436014"/>
                  <a:pt x="8223282" y="1432198"/>
                  <a:pt x="8223282" y="1428376"/>
                </a:cubicBezTo>
                <a:cubicBezTo>
                  <a:pt x="8223282" y="1422694"/>
                  <a:pt x="8223341" y="1417025"/>
                  <a:pt x="8224653" y="1411395"/>
                </a:cubicBezTo>
                <a:cubicBezTo>
                  <a:pt x="8224611" y="1380067"/>
                  <a:pt x="8227060" y="1349182"/>
                  <a:pt x="8232117" y="1318938"/>
                </a:cubicBezTo>
                <a:lnTo>
                  <a:pt x="8232657" y="1312248"/>
                </a:lnTo>
                <a:cubicBezTo>
                  <a:pt x="8232826" y="1312243"/>
                  <a:pt x="8232995" y="1312238"/>
                  <a:pt x="8233163" y="1312185"/>
                </a:cubicBezTo>
                <a:cubicBezTo>
                  <a:pt x="8283439" y="959319"/>
                  <a:pt x="8564478" y="678542"/>
                  <a:pt x="8923328" y="619144"/>
                </a:cubicBezTo>
                <a:lnTo>
                  <a:pt x="8923445" y="617996"/>
                </a:lnTo>
                <a:cubicBezTo>
                  <a:pt x="8928754" y="616986"/>
                  <a:pt x="8934082" y="616038"/>
                  <a:pt x="8939658" y="616457"/>
                </a:cubicBezTo>
                <a:cubicBezTo>
                  <a:pt x="8970841" y="610900"/>
                  <a:pt x="9002734" y="607919"/>
                  <a:pt x="9035120" y="607392"/>
                </a:cubicBezTo>
                <a:close/>
                <a:moveTo>
                  <a:pt x="7382807" y="605769"/>
                </a:moveTo>
                <a:lnTo>
                  <a:pt x="7399895" y="607392"/>
                </a:lnTo>
                <a:cubicBezTo>
                  <a:pt x="7432280" y="607919"/>
                  <a:pt x="7464173" y="610900"/>
                  <a:pt x="7495356" y="616457"/>
                </a:cubicBezTo>
                <a:cubicBezTo>
                  <a:pt x="7500932" y="616038"/>
                  <a:pt x="7506260" y="616986"/>
                  <a:pt x="7511569" y="617996"/>
                </a:cubicBezTo>
                <a:lnTo>
                  <a:pt x="7511686" y="619144"/>
                </a:lnTo>
                <a:cubicBezTo>
                  <a:pt x="7870536" y="678542"/>
                  <a:pt x="8151575" y="959319"/>
                  <a:pt x="8201852" y="1312185"/>
                </a:cubicBezTo>
                <a:cubicBezTo>
                  <a:pt x="8202019" y="1312238"/>
                  <a:pt x="8202189" y="1312243"/>
                  <a:pt x="8202357" y="1312248"/>
                </a:cubicBezTo>
                <a:lnTo>
                  <a:pt x="8202898" y="1318938"/>
                </a:lnTo>
                <a:cubicBezTo>
                  <a:pt x="8207954" y="1349182"/>
                  <a:pt x="8210404" y="1380067"/>
                  <a:pt x="8210362" y="1411395"/>
                </a:cubicBezTo>
                <a:cubicBezTo>
                  <a:pt x="8211674" y="1417025"/>
                  <a:pt x="8211732" y="1422694"/>
                  <a:pt x="8211732" y="1428376"/>
                </a:cubicBezTo>
                <a:cubicBezTo>
                  <a:pt x="8211732" y="1432198"/>
                  <a:pt x="8211705" y="1436014"/>
                  <a:pt x="8211139" y="1439816"/>
                </a:cubicBezTo>
                <a:lnTo>
                  <a:pt x="8210640" y="1439783"/>
                </a:lnTo>
                <a:lnTo>
                  <a:pt x="8210614" y="1440278"/>
                </a:lnTo>
                <a:lnTo>
                  <a:pt x="8193496" y="1438652"/>
                </a:lnTo>
                <a:cubicBezTo>
                  <a:pt x="8161122" y="1438125"/>
                  <a:pt x="8129241" y="1435144"/>
                  <a:pt x="8098069" y="1429590"/>
                </a:cubicBezTo>
                <a:cubicBezTo>
                  <a:pt x="8092492" y="1430009"/>
                  <a:pt x="8087163" y="1429061"/>
                  <a:pt x="8081853" y="1428050"/>
                </a:cubicBezTo>
                <a:lnTo>
                  <a:pt x="8081737" y="1426902"/>
                </a:lnTo>
                <a:cubicBezTo>
                  <a:pt x="7722885" y="1367503"/>
                  <a:pt x="7441846" y="1086726"/>
                  <a:pt x="7391571" y="733861"/>
                </a:cubicBezTo>
                <a:cubicBezTo>
                  <a:pt x="7391403" y="733808"/>
                  <a:pt x="7391235" y="733803"/>
                  <a:pt x="7391065" y="733798"/>
                </a:cubicBezTo>
                <a:lnTo>
                  <a:pt x="7390527" y="727122"/>
                </a:lnTo>
                <a:cubicBezTo>
                  <a:pt x="7385468" y="696872"/>
                  <a:pt x="7383018" y="665981"/>
                  <a:pt x="7383060" y="634646"/>
                </a:cubicBezTo>
                <a:cubicBezTo>
                  <a:pt x="7381748" y="629018"/>
                  <a:pt x="7381689" y="623351"/>
                  <a:pt x="7381689" y="617670"/>
                </a:cubicBezTo>
                <a:lnTo>
                  <a:pt x="7382283" y="606230"/>
                </a:lnTo>
                <a:lnTo>
                  <a:pt x="7382781" y="606263"/>
                </a:lnTo>
                <a:close/>
                <a:moveTo>
                  <a:pt x="5690656" y="605769"/>
                </a:moveTo>
                <a:lnTo>
                  <a:pt x="5707743" y="607392"/>
                </a:lnTo>
                <a:cubicBezTo>
                  <a:pt x="5740129" y="607919"/>
                  <a:pt x="5772021" y="610900"/>
                  <a:pt x="5803205" y="616457"/>
                </a:cubicBezTo>
                <a:cubicBezTo>
                  <a:pt x="5808781" y="616038"/>
                  <a:pt x="5814109" y="616986"/>
                  <a:pt x="5819417" y="617996"/>
                </a:cubicBezTo>
                <a:lnTo>
                  <a:pt x="5819534" y="619144"/>
                </a:lnTo>
                <a:cubicBezTo>
                  <a:pt x="6178385" y="678542"/>
                  <a:pt x="6459424" y="959319"/>
                  <a:pt x="6509700" y="1312185"/>
                </a:cubicBezTo>
                <a:cubicBezTo>
                  <a:pt x="6509868" y="1312238"/>
                  <a:pt x="6510037" y="1312243"/>
                  <a:pt x="6510206" y="1312248"/>
                </a:cubicBezTo>
                <a:lnTo>
                  <a:pt x="6510746" y="1318938"/>
                </a:lnTo>
                <a:cubicBezTo>
                  <a:pt x="6515803" y="1349182"/>
                  <a:pt x="6518252" y="1380067"/>
                  <a:pt x="6518210" y="1411395"/>
                </a:cubicBezTo>
                <a:cubicBezTo>
                  <a:pt x="6519522" y="1417025"/>
                  <a:pt x="6519581" y="1422694"/>
                  <a:pt x="6519581" y="1428376"/>
                </a:cubicBezTo>
                <a:cubicBezTo>
                  <a:pt x="6519581" y="1432198"/>
                  <a:pt x="6519554" y="1436014"/>
                  <a:pt x="6518988" y="1439816"/>
                </a:cubicBezTo>
                <a:lnTo>
                  <a:pt x="6518489" y="1439783"/>
                </a:lnTo>
                <a:lnTo>
                  <a:pt x="6518463" y="1440278"/>
                </a:lnTo>
                <a:lnTo>
                  <a:pt x="6501344" y="1438652"/>
                </a:lnTo>
                <a:cubicBezTo>
                  <a:pt x="6468970" y="1438125"/>
                  <a:pt x="6437090" y="1435144"/>
                  <a:pt x="6405918" y="1429590"/>
                </a:cubicBezTo>
                <a:cubicBezTo>
                  <a:pt x="6400341" y="1430009"/>
                  <a:pt x="6395012" y="1429061"/>
                  <a:pt x="6389701" y="1428050"/>
                </a:cubicBezTo>
                <a:lnTo>
                  <a:pt x="6389585" y="1426902"/>
                </a:lnTo>
                <a:cubicBezTo>
                  <a:pt x="6030734" y="1367503"/>
                  <a:pt x="5749695" y="1086726"/>
                  <a:pt x="5699419" y="733861"/>
                </a:cubicBezTo>
                <a:cubicBezTo>
                  <a:pt x="5699252" y="733808"/>
                  <a:pt x="5699083" y="733803"/>
                  <a:pt x="5698914" y="733798"/>
                </a:cubicBezTo>
                <a:lnTo>
                  <a:pt x="5698375" y="727122"/>
                </a:lnTo>
                <a:cubicBezTo>
                  <a:pt x="5693317" y="696872"/>
                  <a:pt x="5690866" y="665981"/>
                  <a:pt x="5690908" y="634646"/>
                </a:cubicBezTo>
                <a:cubicBezTo>
                  <a:pt x="5689596" y="629018"/>
                  <a:pt x="5689538" y="623351"/>
                  <a:pt x="5689538" y="617670"/>
                </a:cubicBezTo>
                <a:lnTo>
                  <a:pt x="5690132" y="606230"/>
                </a:lnTo>
                <a:lnTo>
                  <a:pt x="5690630" y="606263"/>
                </a:lnTo>
                <a:close/>
                <a:moveTo>
                  <a:pt x="5667905" y="605769"/>
                </a:moveTo>
                <a:lnTo>
                  <a:pt x="5667931" y="606263"/>
                </a:lnTo>
                <a:lnTo>
                  <a:pt x="5668429" y="606230"/>
                </a:lnTo>
                <a:lnTo>
                  <a:pt x="5669023" y="617670"/>
                </a:lnTo>
                <a:cubicBezTo>
                  <a:pt x="5669023" y="623351"/>
                  <a:pt x="5668964" y="629018"/>
                  <a:pt x="5667652" y="634646"/>
                </a:cubicBezTo>
                <a:cubicBezTo>
                  <a:pt x="5667694" y="665981"/>
                  <a:pt x="5665244" y="696872"/>
                  <a:pt x="5660185" y="727122"/>
                </a:cubicBezTo>
                <a:lnTo>
                  <a:pt x="5659647" y="733798"/>
                </a:lnTo>
                <a:cubicBezTo>
                  <a:pt x="5659477" y="733803"/>
                  <a:pt x="5659309" y="733808"/>
                  <a:pt x="5659141" y="733861"/>
                </a:cubicBezTo>
                <a:cubicBezTo>
                  <a:pt x="5608866" y="1086726"/>
                  <a:pt x="5327827" y="1367503"/>
                  <a:pt x="4968975" y="1426902"/>
                </a:cubicBezTo>
                <a:lnTo>
                  <a:pt x="4968859" y="1428050"/>
                </a:lnTo>
                <a:cubicBezTo>
                  <a:pt x="4963549" y="1429061"/>
                  <a:pt x="4958220" y="1430009"/>
                  <a:pt x="4952643" y="1429590"/>
                </a:cubicBezTo>
                <a:cubicBezTo>
                  <a:pt x="4921471" y="1435144"/>
                  <a:pt x="4889590" y="1438125"/>
                  <a:pt x="4857216" y="1438652"/>
                </a:cubicBezTo>
                <a:lnTo>
                  <a:pt x="4840098" y="1440278"/>
                </a:lnTo>
                <a:lnTo>
                  <a:pt x="4840072" y="1439783"/>
                </a:lnTo>
                <a:lnTo>
                  <a:pt x="4839573" y="1439816"/>
                </a:lnTo>
                <a:cubicBezTo>
                  <a:pt x="4839007" y="1436014"/>
                  <a:pt x="4838980" y="1432198"/>
                  <a:pt x="4838980" y="1428376"/>
                </a:cubicBezTo>
                <a:cubicBezTo>
                  <a:pt x="4838980" y="1422694"/>
                  <a:pt x="4839038" y="1417025"/>
                  <a:pt x="4840350" y="1411395"/>
                </a:cubicBezTo>
                <a:cubicBezTo>
                  <a:pt x="4840308" y="1380067"/>
                  <a:pt x="4842758" y="1349182"/>
                  <a:pt x="4847814" y="1318938"/>
                </a:cubicBezTo>
                <a:lnTo>
                  <a:pt x="4848355" y="1312248"/>
                </a:lnTo>
                <a:cubicBezTo>
                  <a:pt x="4848523" y="1312243"/>
                  <a:pt x="4848693" y="1312238"/>
                  <a:pt x="4848860" y="1312185"/>
                </a:cubicBezTo>
                <a:cubicBezTo>
                  <a:pt x="4899137" y="959319"/>
                  <a:pt x="5180176" y="678542"/>
                  <a:pt x="5539026" y="619144"/>
                </a:cubicBezTo>
                <a:lnTo>
                  <a:pt x="5539143" y="617996"/>
                </a:lnTo>
                <a:cubicBezTo>
                  <a:pt x="5544452" y="616986"/>
                  <a:pt x="5549780" y="616038"/>
                  <a:pt x="5555356" y="616457"/>
                </a:cubicBezTo>
                <a:cubicBezTo>
                  <a:pt x="5586539" y="610900"/>
                  <a:pt x="5618432" y="607919"/>
                  <a:pt x="5650817" y="607392"/>
                </a:cubicBezTo>
                <a:close/>
                <a:moveTo>
                  <a:pt x="3998505" y="605769"/>
                </a:moveTo>
                <a:lnTo>
                  <a:pt x="4015592" y="607392"/>
                </a:lnTo>
                <a:cubicBezTo>
                  <a:pt x="4047978" y="607919"/>
                  <a:pt x="4079870" y="610900"/>
                  <a:pt x="4111054" y="616457"/>
                </a:cubicBezTo>
                <a:cubicBezTo>
                  <a:pt x="4116630" y="616038"/>
                  <a:pt x="4121958" y="616986"/>
                  <a:pt x="4127266" y="617996"/>
                </a:cubicBezTo>
                <a:lnTo>
                  <a:pt x="4127384" y="619144"/>
                </a:lnTo>
                <a:cubicBezTo>
                  <a:pt x="4486234" y="678542"/>
                  <a:pt x="4767273" y="959319"/>
                  <a:pt x="4817549" y="1312185"/>
                </a:cubicBezTo>
                <a:cubicBezTo>
                  <a:pt x="4817717" y="1312238"/>
                  <a:pt x="4817886" y="1312243"/>
                  <a:pt x="4818055" y="1312248"/>
                </a:cubicBezTo>
                <a:lnTo>
                  <a:pt x="4818595" y="1318938"/>
                </a:lnTo>
                <a:cubicBezTo>
                  <a:pt x="4823652" y="1349182"/>
                  <a:pt x="4826101" y="1380067"/>
                  <a:pt x="4826059" y="1411395"/>
                </a:cubicBezTo>
                <a:cubicBezTo>
                  <a:pt x="4827371" y="1417025"/>
                  <a:pt x="4827430" y="1422694"/>
                  <a:pt x="4827430" y="1428376"/>
                </a:cubicBezTo>
                <a:cubicBezTo>
                  <a:pt x="4827430" y="1432198"/>
                  <a:pt x="4827403" y="1436014"/>
                  <a:pt x="4826837" y="1439816"/>
                </a:cubicBezTo>
                <a:lnTo>
                  <a:pt x="4826338" y="1439783"/>
                </a:lnTo>
                <a:lnTo>
                  <a:pt x="4826312" y="1440278"/>
                </a:lnTo>
                <a:lnTo>
                  <a:pt x="4809193" y="1438652"/>
                </a:lnTo>
                <a:cubicBezTo>
                  <a:pt x="4776819" y="1438125"/>
                  <a:pt x="4744939" y="1435144"/>
                  <a:pt x="4713767" y="1429590"/>
                </a:cubicBezTo>
                <a:cubicBezTo>
                  <a:pt x="4708190" y="1430009"/>
                  <a:pt x="4702861" y="1429061"/>
                  <a:pt x="4697550" y="1428050"/>
                </a:cubicBezTo>
                <a:lnTo>
                  <a:pt x="4697434" y="1426902"/>
                </a:lnTo>
                <a:cubicBezTo>
                  <a:pt x="4338583" y="1367503"/>
                  <a:pt x="4057544" y="1086726"/>
                  <a:pt x="4007268" y="733861"/>
                </a:cubicBezTo>
                <a:cubicBezTo>
                  <a:pt x="4007101" y="733808"/>
                  <a:pt x="4006932" y="733803"/>
                  <a:pt x="4006763" y="733798"/>
                </a:cubicBezTo>
                <a:lnTo>
                  <a:pt x="4006225" y="727122"/>
                </a:lnTo>
                <a:cubicBezTo>
                  <a:pt x="4001166" y="696872"/>
                  <a:pt x="3998715" y="665981"/>
                  <a:pt x="3998757" y="634646"/>
                </a:cubicBezTo>
                <a:cubicBezTo>
                  <a:pt x="3997445" y="629018"/>
                  <a:pt x="3997387" y="623351"/>
                  <a:pt x="3997387" y="617670"/>
                </a:cubicBezTo>
                <a:lnTo>
                  <a:pt x="3997981" y="606230"/>
                </a:lnTo>
                <a:lnTo>
                  <a:pt x="3998479" y="606263"/>
                </a:lnTo>
                <a:close/>
                <a:moveTo>
                  <a:pt x="3975754" y="605769"/>
                </a:moveTo>
                <a:lnTo>
                  <a:pt x="3975780" y="606263"/>
                </a:lnTo>
                <a:lnTo>
                  <a:pt x="3976278" y="606230"/>
                </a:lnTo>
                <a:lnTo>
                  <a:pt x="3976872" y="617670"/>
                </a:lnTo>
                <a:cubicBezTo>
                  <a:pt x="3976872" y="623351"/>
                  <a:pt x="3976813" y="629018"/>
                  <a:pt x="3975501" y="634646"/>
                </a:cubicBezTo>
                <a:cubicBezTo>
                  <a:pt x="3975543" y="665981"/>
                  <a:pt x="3973093" y="696872"/>
                  <a:pt x="3968034" y="727122"/>
                </a:cubicBezTo>
                <a:lnTo>
                  <a:pt x="3967496" y="733798"/>
                </a:lnTo>
                <a:cubicBezTo>
                  <a:pt x="3967326" y="733803"/>
                  <a:pt x="3967158" y="733808"/>
                  <a:pt x="3966990" y="733861"/>
                </a:cubicBezTo>
                <a:cubicBezTo>
                  <a:pt x="3916715" y="1086726"/>
                  <a:pt x="3635676" y="1367503"/>
                  <a:pt x="3276825" y="1426902"/>
                </a:cubicBezTo>
                <a:lnTo>
                  <a:pt x="3276708" y="1428050"/>
                </a:lnTo>
                <a:cubicBezTo>
                  <a:pt x="3271398" y="1429061"/>
                  <a:pt x="3266069" y="1430009"/>
                  <a:pt x="3260492" y="1429590"/>
                </a:cubicBezTo>
                <a:cubicBezTo>
                  <a:pt x="3229320" y="1435144"/>
                  <a:pt x="3197440" y="1438125"/>
                  <a:pt x="3165065" y="1438652"/>
                </a:cubicBezTo>
                <a:lnTo>
                  <a:pt x="3147947" y="1440278"/>
                </a:lnTo>
                <a:lnTo>
                  <a:pt x="3147921" y="1439783"/>
                </a:lnTo>
                <a:lnTo>
                  <a:pt x="3147422" y="1439816"/>
                </a:lnTo>
                <a:cubicBezTo>
                  <a:pt x="3146856" y="1436014"/>
                  <a:pt x="3146829" y="1432198"/>
                  <a:pt x="3146829" y="1428376"/>
                </a:cubicBezTo>
                <a:cubicBezTo>
                  <a:pt x="3146829" y="1422694"/>
                  <a:pt x="3146887" y="1417025"/>
                  <a:pt x="3148199" y="1411395"/>
                </a:cubicBezTo>
                <a:cubicBezTo>
                  <a:pt x="3148157" y="1380067"/>
                  <a:pt x="3150607" y="1349182"/>
                  <a:pt x="3155663" y="1318938"/>
                </a:cubicBezTo>
                <a:lnTo>
                  <a:pt x="3156204" y="1312248"/>
                </a:lnTo>
                <a:cubicBezTo>
                  <a:pt x="3156372" y="1312243"/>
                  <a:pt x="3156542" y="1312238"/>
                  <a:pt x="3156709" y="1312185"/>
                </a:cubicBezTo>
                <a:cubicBezTo>
                  <a:pt x="3206986" y="959319"/>
                  <a:pt x="3488025" y="678542"/>
                  <a:pt x="3846875" y="619144"/>
                </a:cubicBezTo>
                <a:lnTo>
                  <a:pt x="3846992" y="617996"/>
                </a:lnTo>
                <a:cubicBezTo>
                  <a:pt x="3852301" y="616986"/>
                  <a:pt x="3857629" y="616038"/>
                  <a:pt x="3863205" y="616457"/>
                </a:cubicBezTo>
                <a:cubicBezTo>
                  <a:pt x="3894388" y="610900"/>
                  <a:pt x="3926281" y="607919"/>
                  <a:pt x="3958666" y="607392"/>
                </a:cubicBezTo>
                <a:close/>
                <a:moveTo>
                  <a:pt x="2306354" y="605769"/>
                </a:moveTo>
                <a:lnTo>
                  <a:pt x="2323441" y="607392"/>
                </a:lnTo>
                <a:cubicBezTo>
                  <a:pt x="2355827" y="607919"/>
                  <a:pt x="2387719" y="610900"/>
                  <a:pt x="2418903" y="616457"/>
                </a:cubicBezTo>
                <a:cubicBezTo>
                  <a:pt x="2424479" y="616038"/>
                  <a:pt x="2429807" y="616986"/>
                  <a:pt x="2435115" y="617996"/>
                </a:cubicBezTo>
                <a:lnTo>
                  <a:pt x="2435233" y="619144"/>
                </a:lnTo>
                <a:cubicBezTo>
                  <a:pt x="2794083" y="678542"/>
                  <a:pt x="3075122" y="959319"/>
                  <a:pt x="3125398" y="1312185"/>
                </a:cubicBezTo>
                <a:cubicBezTo>
                  <a:pt x="3125566" y="1312238"/>
                  <a:pt x="3125735" y="1312243"/>
                  <a:pt x="3125904" y="1312248"/>
                </a:cubicBezTo>
                <a:lnTo>
                  <a:pt x="3126444" y="1318938"/>
                </a:lnTo>
                <a:cubicBezTo>
                  <a:pt x="3131501" y="1349182"/>
                  <a:pt x="3133950" y="1380067"/>
                  <a:pt x="3133908" y="1411395"/>
                </a:cubicBezTo>
                <a:cubicBezTo>
                  <a:pt x="3135220" y="1417025"/>
                  <a:pt x="3135279" y="1422694"/>
                  <a:pt x="3135279" y="1428376"/>
                </a:cubicBezTo>
                <a:cubicBezTo>
                  <a:pt x="3135279" y="1432198"/>
                  <a:pt x="3135252" y="1436014"/>
                  <a:pt x="3134686" y="1439816"/>
                </a:cubicBezTo>
                <a:lnTo>
                  <a:pt x="3134187" y="1439783"/>
                </a:lnTo>
                <a:lnTo>
                  <a:pt x="3134161" y="1440278"/>
                </a:lnTo>
                <a:lnTo>
                  <a:pt x="3117042" y="1438652"/>
                </a:lnTo>
                <a:cubicBezTo>
                  <a:pt x="3084668" y="1438125"/>
                  <a:pt x="3052788" y="1435144"/>
                  <a:pt x="3021616" y="1429590"/>
                </a:cubicBezTo>
                <a:cubicBezTo>
                  <a:pt x="3016039" y="1430009"/>
                  <a:pt x="3010710" y="1429061"/>
                  <a:pt x="3005399" y="1428050"/>
                </a:cubicBezTo>
                <a:lnTo>
                  <a:pt x="3005283" y="1426902"/>
                </a:lnTo>
                <a:cubicBezTo>
                  <a:pt x="2646432" y="1367503"/>
                  <a:pt x="2365393" y="1086726"/>
                  <a:pt x="2315117" y="733861"/>
                </a:cubicBezTo>
                <a:cubicBezTo>
                  <a:pt x="2314950" y="733808"/>
                  <a:pt x="2314781" y="733803"/>
                  <a:pt x="2314612" y="733798"/>
                </a:cubicBezTo>
                <a:lnTo>
                  <a:pt x="2314074" y="727122"/>
                </a:lnTo>
                <a:cubicBezTo>
                  <a:pt x="2309015" y="696872"/>
                  <a:pt x="2306564" y="665981"/>
                  <a:pt x="2306606" y="634646"/>
                </a:cubicBezTo>
                <a:cubicBezTo>
                  <a:pt x="2305294" y="629018"/>
                  <a:pt x="2305236" y="623351"/>
                  <a:pt x="2305236" y="617670"/>
                </a:cubicBezTo>
                <a:lnTo>
                  <a:pt x="2305830" y="606230"/>
                </a:lnTo>
                <a:lnTo>
                  <a:pt x="2306328" y="606263"/>
                </a:lnTo>
                <a:close/>
                <a:moveTo>
                  <a:pt x="2283603" y="605769"/>
                </a:moveTo>
                <a:lnTo>
                  <a:pt x="2283629" y="606263"/>
                </a:lnTo>
                <a:lnTo>
                  <a:pt x="2284127" y="606230"/>
                </a:lnTo>
                <a:lnTo>
                  <a:pt x="2284721" y="617670"/>
                </a:lnTo>
                <a:cubicBezTo>
                  <a:pt x="2284721" y="623351"/>
                  <a:pt x="2284662" y="629018"/>
                  <a:pt x="2283350" y="634646"/>
                </a:cubicBezTo>
                <a:cubicBezTo>
                  <a:pt x="2283392" y="665981"/>
                  <a:pt x="2280942" y="696872"/>
                  <a:pt x="2275883" y="727122"/>
                </a:cubicBezTo>
                <a:lnTo>
                  <a:pt x="2275345" y="733798"/>
                </a:lnTo>
                <a:cubicBezTo>
                  <a:pt x="2275175" y="733803"/>
                  <a:pt x="2275007" y="733808"/>
                  <a:pt x="2274839" y="733861"/>
                </a:cubicBezTo>
                <a:cubicBezTo>
                  <a:pt x="2224564" y="1086726"/>
                  <a:pt x="1943525" y="1367503"/>
                  <a:pt x="1584673" y="1426902"/>
                </a:cubicBezTo>
                <a:lnTo>
                  <a:pt x="1584557" y="1428050"/>
                </a:lnTo>
                <a:cubicBezTo>
                  <a:pt x="1579247" y="1429061"/>
                  <a:pt x="1573918" y="1430009"/>
                  <a:pt x="1568341" y="1429590"/>
                </a:cubicBezTo>
                <a:cubicBezTo>
                  <a:pt x="1537169" y="1435144"/>
                  <a:pt x="1505289" y="1438125"/>
                  <a:pt x="1472914" y="1438652"/>
                </a:cubicBezTo>
                <a:lnTo>
                  <a:pt x="1455796" y="1440278"/>
                </a:lnTo>
                <a:lnTo>
                  <a:pt x="1455770" y="1439783"/>
                </a:lnTo>
                <a:lnTo>
                  <a:pt x="1455271" y="1439816"/>
                </a:lnTo>
                <a:cubicBezTo>
                  <a:pt x="1454705" y="1436014"/>
                  <a:pt x="1454678" y="1432198"/>
                  <a:pt x="1454678" y="1428376"/>
                </a:cubicBezTo>
                <a:cubicBezTo>
                  <a:pt x="1454678" y="1422694"/>
                  <a:pt x="1454736" y="1417025"/>
                  <a:pt x="1456048" y="1411395"/>
                </a:cubicBezTo>
                <a:cubicBezTo>
                  <a:pt x="1456006" y="1380067"/>
                  <a:pt x="1458456" y="1349182"/>
                  <a:pt x="1463513" y="1318938"/>
                </a:cubicBezTo>
                <a:lnTo>
                  <a:pt x="1464053" y="1312248"/>
                </a:lnTo>
                <a:cubicBezTo>
                  <a:pt x="1464221" y="1312243"/>
                  <a:pt x="1464391" y="1312238"/>
                  <a:pt x="1464558" y="1312185"/>
                </a:cubicBezTo>
                <a:cubicBezTo>
                  <a:pt x="1514835" y="959319"/>
                  <a:pt x="1795874" y="678542"/>
                  <a:pt x="2154724" y="619144"/>
                </a:cubicBezTo>
                <a:lnTo>
                  <a:pt x="2154841" y="617996"/>
                </a:lnTo>
                <a:cubicBezTo>
                  <a:pt x="2160150" y="616986"/>
                  <a:pt x="2165478" y="616038"/>
                  <a:pt x="2171054" y="616457"/>
                </a:cubicBezTo>
                <a:cubicBezTo>
                  <a:pt x="2202237" y="610900"/>
                  <a:pt x="2234130" y="607919"/>
                  <a:pt x="2266515" y="607392"/>
                </a:cubicBezTo>
                <a:close/>
                <a:moveTo>
                  <a:pt x="614203" y="605769"/>
                </a:moveTo>
                <a:lnTo>
                  <a:pt x="631290" y="607392"/>
                </a:lnTo>
                <a:cubicBezTo>
                  <a:pt x="663676" y="607919"/>
                  <a:pt x="695568" y="610900"/>
                  <a:pt x="726752" y="616457"/>
                </a:cubicBezTo>
                <a:cubicBezTo>
                  <a:pt x="732328" y="616038"/>
                  <a:pt x="737656" y="616986"/>
                  <a:pt x="742964" y="617996"/>
                </a:cubicBezTo>
                <a:lnTo>
                  <a:pt x="743081" y="619144"/>
                </a:lnTo>
                <a:cubicBezTo>
                  <a:pt x="1101932" y="678542"/>
                  <a:pt x="1382971" y="959319"/>
                  <a:pt x="1433247" y="1312185"/>
                </a:cubicBezTo>
                <a:cubicBezTo>
                  <a:pt x="1433415" y="1312238"/>
                  <a:pt x="1433584" y="1312243"/>
                  <a:pt x="1433753" y="1312248"/>
                </a:cubicBezTo>
                <a:lnTo>
                  <a:pt x="1434293" y="1318938"/>
                </a:lnTo>
                <a:cubicBezTo>
                  <a:pt x="1439350" y="1349182"/>
                  <a:pt x="1441799" y="1380067"/>
                  <a:pt x="1441757" y="1411395"/>
                </a:cubicBezTo>
                <a:cubicBezTo>
                  <a:pt x="1443069" y="1417025"/>
                  <a:pt x="1443128" y="1422694"/>
                  <a:pt x="1443128" y="1428376"/>
                </a:cubicBezTo>
                <a:cubicBezTo>
                  <a:pt x="1443128" y="1432198"/>
                  <a:pt x="1443101" y="1436014"/>
                  <a:pt x="1442535" y="1439816"/>
                </a:cubicBezTo>
                <a:lnTo>
                  <a:pt x="1442036" y="1439783"/>
                </a:lnTo>
                <a:lnTo>
                  <a:pt x="1442010" y="1440278"/>
                </a:lnTo>
                <a:lnTo>
                  <a:pt x="1424891" y="1438652"/>
                </a:lnTo>
                <a:cubicBezTo>
                  <a:pt x="1392517" y="1438125"/>
                  <a:pt x="1360637" y="1435144"/>
                  <a:pt x="1329465" y="1429590"/>
                </a:cubicBezTo>
                <a:cubicBezTo>
                  <a:pt x="1323888" y="1430009"/>
                  <a:pt x="1318559" y="1429061"/>
                  <a:pt x="1313248" y="1428050"/>
                </a:cubicBezTo>
                <a:lnTo>
                  <a:pt x="1313132" y="1426902"/>
                </a:lnTo>
                <a:cubicBezTo>
                  <a:pt x="954281" y="1367503"/>
                  <a:pt x="673242" y="1086726"/>
                  <a:pt x="622966" y="733861"/>
                </a:cubicBezTo>
                <a:cubicBezTo>
                  <a:pt x="622799" y="733808"/>
                  <a:pt x="622630" y="733803"/>
                  <a:pt x="622461" y="733798"/>
                </a:cubicBezTo>
                <a:lnTo>
                  <a:pt x="621923" y="727122"/>
                </a:lnTo>
                <a:cubicBezTo>
                  <a:pt x="616864" y="696872"/>
                  <a:pt x="614413" y="665981"/>
                  <a:pt x="614455" y="634646"/>
                </a:cubicBezTo>
                <a:cubicBezTo>
                  <a:pt x="613143" y="629018"/>
                  <a:pt x="613085" y="623351"/>
                  <a:pt x="613085" y="617670"/>
                </a:cubicBezTo>
                <a:lnTo>
                  <a:pt x="613679" y="606230"/>
                </a:lnTo>
                <a:lnTo>
                  <a:pt x="614177" y="606263"/>
                </a:lnTo>
                <a:close/>
                <a:moveTo>
                  <a:pt x="7360056" y="605769"/>
                </a:moveTo>
                <a:lnTo>
                  <a:pt x="7360082" y="606263"/>
                </a:lnTo>
                <a:lnTo>
                  <a:pt x="7360580" y="606230"/>
                </a:lnTo>
                <a:lnTo>
                  <a:pt x="7361174" y="617670"/>
                </a:lnTo>
                <a:cubicBezTo>
                  <a:pt x="7361174" y="623351"/>
                  <a:pt x="7361116" y="629018"/>
                  <a:pt x="7359804" y="634646"/>
                </a:cubicBezTo>
                <a:cubicBezTo>
                  <a:pt x="7359846" y="665981"/>
                  <a:pt x="7357395" y="696872"/>
                  <a:pt x="7352337" y="727122"/>
                </a:cubicBezTo>
                <a:lnTo>
                  <a:pt x="7351798" y="733798"/>
                </a:lnTo>
                <a:cubicBezTo>
                  <a:pt x="7351629" y="733803"/>
                  <a:pt x="7351460" y="733808"/>
                  <a:pt x="7351293" y="733861"/>
                </a:cubicBezTo>
                <a:cubicBezTo>
                  <a:pt x="7301017" y="1086726"/>
                  <a:pt x="7019978" y="1367503"/>
                  <a:pt x="6661127" y="1426902"/>
                </a:cubicBezTo>
                <a:lnTo>
                  <a:pt x="6661011" y="1428050"/>
                </a:lnTo>
                <a:cubicBezTo>
                  <a:pt x="6655700" y="1429061"/>
                  <a:pt x="6650371" y="1430009"/>
                  <a:pt x="6644794" y="1429590"/>
                </a:cubicBezTo>
                <a:cubicBezTo>
                  <a:pt x="6613622" y="1435144"/>
                  <a:pt x="6581742" y="1438125"/>
                  <a:pt x="6549368" y="1438652"/>
                </a:cubicBezTo>
                <a:lnTo>
                  <a:pt x="6532249" y="1440278"/>
                </a:lnTo>
                <a:lnTo>
                  <a:pt x="6532223" y="1439783"/>
                </a:lnTo>
                <a:lnTo>
                  <a:pt x="6531724" y="1439816"/>
                </a:lnTo>
                <a:cubicBezTo>
                  <a:pt x="6531158" y="1436014"/>
                  <a:pt x="6531131" y="1432198"/>
                  <a:pt x="6531131" y="1428376"/>
                </a:cubicBezTo>
                <a:cubicBezTo>
                  <a:pt x="6531131" y="1422694"/>
                  <a:pt x="6531190" y="1417025"/>
                  <a:pt x="6532502" y="1411395"/>
                </a:cubicBezTo>
                <a:cubicBezTo>
                  <a:pt x="6532460" y="1380067"/>
                  <a:pt x="6534909" y="1349182"/>
                  <a:pt x="6539966" y="1318938"/>
                </a:cubicBezTo>
                <a:lnTo>
                  <a:pt x="6540506" y="1312248"/>
                </a:lnTo>
                <a:cubicBezTo>
                  <a:pt x="6540675" y="1312243"/>
                  <a:pt x="6540844" y="1312238"/>
                  <a:pt x="6541012" y="1312185"/>
                </a:cubicBezTo>
                <a:cubicBezTo>
                  <a:pt x="6591288" y="959319"/>
                  <a:pt x="6872327" y="678542"/>
                  <a:pt x="7231178" y="619144"/>
                </a:cubicBezTo>
                <a:lnTo>
                  <a:pt x="7231295" y="617996"/>
                </a:lnTo>
                <a:cubicBezTo>
                  <a:pt x="7236603" y="616986"/>
                  <a:pt x="7241931" y="616038"/>
                  <a:pt x="7247507" y="616457"/>
                </a:cubicBezTo>
                <a:cubicBezTo>
                  <a:pt x="7278691" y="610900"/>
                  <a:pt x="7310583" y="607919"/>
                  <a:pt x="7342969" y="607392"/>
                </a:cubicBezTo>
                <a:close/>
                <a:moveTo>
                  <a:pt x="591452" y="605769"/>
                </a:moveTo>
                <a:lnTo>
                  <a:pt x="591478" y="606263"/>
                </a:lnTo>
                <a:lnTo>
                  <a:pt x="591976" y="606230"/>
                </a:lnTo>
                <a:lnTo>
                  <a:pt x="592570" y="617670"/>
                </a:lnTo>
                <a:cubicBezTo>
                  <a:pt x="592570" y="623351"/>
                  <a:pt x="592511" y="629018"/>
                  <a:pt x="591199" y="634646"/>
                </a:cubicBezTo>
                <a:cubicBezTo>
                  <a:pt x="591242" y="665981"/>
                  <a:pt x="588791" y="696872"/>
                  <a:pt x="583732" y="727122"/>
                </a:cubicBezTo>
                <a:lnTo>
                  <a:pt x="583194" y="733798"/>
                </a:lnTo>
                <a:cubicBezTo>
                  <a:pt x="583024" y="733803"/>
                  <a:pt x="582856" y="733808"/>
                  <a:pt x="582689" y="733861"/>
                </a:cubicBezTo>
                <a:cubicBezTo>
                  <a:pt x="537576" y="1050490"/>
                  <a:pt x="306662" y="1309076"/>
                  <a:pt x="0" y="1400276"/>
                </a:cubicBezTo>
                <a:lnTo>
                  <a:pt x="0" y="1267938"/>
                </a:lnTo>
                <a:cubicBezTo>
                  <a:pt x="229298" y="1185101"/>
                  <a:pt x="402181" y="989705"/>
                  <a:pt x="449203" y="750600"/>
                </a:cubicBezTo>
                <a:cubicBezTo>
                  <a:pt x="258971" y="791484"/>
                  <a:pt x="97576" y="906749"/>
                  <a:pt x="0" y="1064489"/>
                </a:cubicBezTo>
                <a:lnTo>
                  <a:pt x="0" y="857695"/>
                </a:lnTo>
                <a:cubicBezTo>
                  <a:pt x="121484" y="734788"/>
                  <a:pt x="282199" y="649000"/>
                  <a:pt x="462573" y="619144"/>
                </a:cubicBezTo>
                <a:lnTo>
                  <a:pt x="462690" y="617996"/>
                </a:lnTo>
                <a:cubicBezTo>
                  <a:pt x="467999" y="616986"/>
                  <a:pt x="473327" y="616038"/>
                  <a:pt x="478903" y="616457"/>
                </a:cubicBezTo>
                <a:cubicBezTo>
                  <a:pt x="510086" y="610900"/>
                  <a:pt x="541979" y="607919"/>
                  <a:pt x="574365" y="607392"/>
                </a:cubicBezTo>
                <a:close/>
                <a:moveTo>
                  <a:pt x="11969013" y="0"/>
                </a:moveTo>
                <a:lnTo>
                  <a:pt x="12180097" y="0"/>
                </a:lnTo>
                <a:cubicBezTo>
                  <a:pt x="12184579" y="2797"/>
                  <a:pt x="12188307" y="6390"/>
                  <a:pt x="12192000" y="10016"/>
                </a:cubicBezTo>
                <a:lnTo>
                  <a:pt x="12192000" y="210008"/>
                </a:lnTo>
                <a:cubicBezTo>
                  <a:pt x="12135666" y="124006"/>
                  <a:pt x="12059786" y="51396"/>
                  <a:pt x="11969013" y="0"/>
                </a:cubicBezTo>
                <a:close/>
                <a:moveTo>
                  <a:pt x="11640695" y="0"/>
                </a:moveTo>
                <a:lnTo>
                  <a:pt x="11775234" y="0"/>
                </a:lnTo>
                <a:cubicBezTo>
                  <a:pt x="11842228" y="193636"/>
                  <a:pt x="11995970" y="348667"/>
                  <a:pt x="12192000" y="421829"/>
                </a:cubicBezTo>
                <a:lnTo>
                  <a:pt x="12192000" y="553832"/>
                </a:lnTo>
                <a:cubicBezTo>
                  <a:pt x="11924422" y="471599"/>
                  <a:pt x="11715712" y="262771"/>
                  <a:pt x="11640695" y="0"/>
                </a:cubicBezTo>
                <a:close/>
                <a:moveTo>
                  <a:pt x="11023379" y="0"/>
                </a:moveTo>
                <a:lnTo>
                  <a:pt x="11232088" y="0"/>
                </a:lnTo>
                <a:cubicBezTo>
                  <a:pt x="11066618" y="98005"/>
                  <a:pt x="10947209" y="260867"/>
                  <a:pt x="10909358" y="451830"/>
                </a:cubicBezTo>
                <a:cubicBezTo>
                  <a:pt x="11153410" y="399791"/>
                  <a:pt x="11350000" y="226290"/>
                  <a:pt x="11427896" y="0"/>
                </a:cubicBezTo>
                <a:lnTo>
                  <a:pt x="11561912" y="0"/>
                </a:lnTo>
                <a:cubicBezTo>
                  <a:pt x="11477134" y="299826"/>
                  <a:pt x="11217862" y="529393"/>
                  <a:pt x="10895987" y="582253"/>
                </a:cubicBezTo>
                <a:lnTo>
                  <a:pt x="10895871" y="583392"/>
                </a:lnTo>
                <a:cubicBezTo>
                  <a:pt x="10890560" y="584395"/>
                  <a:pt x="10885231" y="585336"/>
                  <a:pt x="10879654" y="584920"/>
                </a:cubicBezTo>
                <a:cubicBezTo>
                  <a:pt x="10848482" y="590430"/>
                  <a:pt x="10816602" y="593388"/>
                  <a:pt x="10784227" y="593911"/>
                </a:cubicBezTo>
                <a:lnTo>
                  <a:pt x="10767109" y="595524"/>
                </a:lnTo>
                <a:lnTo>
                  <a:pt x="10767083" y="595033"/>
                </a:lnTo>
                <a:lnTo>
                  <a:pt x="10766584" y="595066"/>
                </a:lnTo>
                <a:cubicBezTo>
                  <a:pt x="10766018" y="591293"/>
                  <a:pt x="10765991" y="587507"/>
                  <a:pt x="10765991" y="583715"/>
                </a:cubicBezTo>
                <a:cubicBezTo>
                  <a:pt x="10765991" y="578078"/>
                  <a:pt x="10766050" y="572454"/>
                  <a:pt x="10767362" y="566868"/>
                </a:cubicBezTo>
                <a:cubicBezTo>
                  <a:pt x="10767319" y="535786"/>
                  <a:pt x="10769769" y="505143"/>
                  <a:pt x="10774826" y="475137"/>
                </a:cubicBezTo>
                <a:lnTo>
                  <a:pt x="10775366" y="468500"/>
                </a:lnTo>
                <a:cubicBezTo>
                  <a:pt x="10775535" y="468495"/>
                  <a:pt x="10775704" y="468490"/>
                  <a:pt x="10775872" y="468437"/>
                </a:cubicBezTo>
                <a:cubicBezTo>
                  <a:pt x="10802174" y="285283"/>
                  <a:pt x="10891635" y="121704"/>
                  <a:pt x="11023379" y="0"/>
                </a:cubicBezTo>
                <a:close/>
                <a:moveTo>
                  <a:pt x="9949555" y="0"/>
                </a:moveTo>
                <a:lnTo>
                  <a:pt x="10083571" y="0"/>
                </a:lnTo>
                <a:cubicBezTo>
                  <a:pt x="10161467" y="226290"/>
                  <a:pt x="10358057" y="399791"/>
                  <a:pt x="10602109" y="451830"/>
                </a:cubicBezTo>
                <a:cubicBezTo>
                  <a:pt x="10564258" y="260867"/>
                  <a:pt x="10444849" y="98005"/>
                  <a:pt x="10279379" y="0"/>
                </a:cubicBezTo>
                <a:lnTo>
                  <a:pt x="10488089" y="0"/>
                </a:lnTo>
                <a:cubicBezTo>
                  <a:pt x="10619833" y="121704"/>
                  <a:pt x="10709293" y="285283"/>
                  <a:pt x="10735596" y="468437"/>
                </a:cubicBezTo>
                <a:cubicBezTo>
                  <a:pt x="10735763" y="468490"/>
                  <a:pt x="10735932" y="468495"/>
                  <a:pt x="10736101" y="468500"/>
                </a:cubicBezTo>
                <a:lnTo>
                  <a:pt x="10736641" y="475137"/>
                </a:lnTo>
                <a:cubicBezTo>
                  <a:pt x="10741698" y="505143"/>
                  <a:pt x="10744148" y="535786"/>
                  <a:pt x="10744105" y="566868"/>
                </a:cubicBezTo>
                <a:cubicBezTo>
                  <a:pt x="10745417" y="572454"/>
                  <a:pt x="10745476" y="578078"/>
                  <a:pt x="10745476" y="583715"/>
                </a:cubicBezTo>
                <a:cubicBezTo>
                  <a:pt x="10745476" y="587507"/>
                  <a:pt x="10745449" y="591293"/>
                  <a:pt x="10744883" y="595066"/>
                </a:cubicBezTo>
                <a:lnTo>
                  <a:pt x="10744384" y="595033"/>
                </a:lnTo>
                <a:lnTo>
                  <a:pt x="10744358" y="595524"/>
                </a:lnTo>
                <a:lnTo>
                  <a:pt x="10727240" y="593911"/>
                </a:lnTo>
                <a:cubicBezTo>
                  <a:pt x="10694865" y="593388"/>
                  <a:pt x="10662985" y="590430"/>
                  <a:pt x="10631813" y="584920"/>
                </a:cubicBezTo>
                <a:cubicBezTo>
                  <a:pt x="10626236" y="585336"/>
                  <a:pt x="10620907" y="584395"/>
                  <a:pt x="10615596" y="583392"/>
                </a:cubicBezTo>
                <a:lnTo>
                  <a:pt x="10615480" y="582253"/>
                </a:lnTo>
                <a:cubicBezTo>
                  <a:pt x="10293605" y="529393"/>
                  <a:pt x="10034333" y="299826"/>
                  <a:pt x="9949555" y="0"/>
                </a:cubicBezTo>
                <a:close/>
                <a:moveTo>
                  <a:pt x="9331225" y="0"/>
                </a:moveTo>
                <a:lnTo>
                  <a:pt x="9539935" y="0"/>
                </a:lnTo>
                <a:cubicBezTo>
                  <a:pt x="9374465" y="98005"/>
                  <a:pt x="9255056" y="260867"/>
                  <a:pt x="9217205" y="451830"/>
                </a:cubicBezTo>
                <a:cubicBezTo>
                  <a:pt x="9461257" y="399791"/>
                  <a:pt x="9657847" y="226290"/>
                  <a:pt x="9735743" y="0"/>
                </a:cubicBezTo>
                <a:lnTo>
                  <a:pt x="9869759" y="0"/>
                </a:lnTo>
                <a:cubicBezTo>
                  <a:pt x="9784981" y="299826"/>
                  <a:pt x="9525709" y="529393"/>
                  <a:pt x="9203834" y="582253"/>
                </a:cubicBezTo>
                <a:lnTo>
                  <a:pt x="9203718" y="583392"/>
                </a:lnTo>
                <a:cubicBezTo>
                  <a:pt x="9198407" y="584395"/>
                  <a:pt x="9193078" y="585336"/>
                  <a:pt x="9187501" y="584920"/>
                </a:cubicBezTo>
                <a:cubicBezTo>
                  <a:pt x="9156329" y="590430"/>
                  <a:pt x="9124449" y="593388"/>
                  <a:pt x="9092074" y="593911"/>
                </a:cubicBezTo>
                <a:lnTo>
                  <a:pt x="9074956" y="595524"/>
                </a:lnTo>
                <a:lnTo>
                  <a:pt x="9074930" y="595033"/>
                </a:lnTo>
                <a:lnTo>
                  <a:pt x="9074431" y="595066"/>
                </a:lnTo>
                <a:cubicBezTo>
                  <a:pt x="9073865" y="591293"/>
                  <a:pt x="9073838" y="587507"/>
                  <a:pt x="9073838" y="583715"/>
                </a:cubicBezTo>
                <a:cubicBezTo>
                  <a:pt x="9073838" y="578078"/>
                  <a:pt x="9073897" y="572454"/>
                  <a:pt x="9075209" y="566868"/>
                </a:cubicBezTo>
                <a:cubicBezTo>
                  <a:pt x="9075166" y="535786"/>
                  <a:pt x="9077616" y="505143"/>
                  <a:pt x="9082673" y="475137"/>
                </a:cubicBezTo>
                <a:lnTo>
                  <a:pt x="9083213" y="468500"/>
                </a:lnTo>
                <a:cubicBezTo>
                  <a:pt x="9083382" y="468495"/>
                  <a:pt x="9083551" y="468490"/>
                  <a:pt x="9083718" y="468437"/>
                </a:cubicBezTo>
                <a:cubicBezTo>
                  <a:pt x="9110021" y="285283"/>
                  <a:pt x="9199481" y="121704"/>
                  <a:pt x="9331225" y="0"/>
                </a:cubicBezTo>
                <a:close/>
                <a:moveTo>
                  <a:pt x="8257405" y="0"/>
                </a:moveTo>
                <a:lnTo>
                  <a:pt x="8391420" y="0"/>
                </a:lnTo>
                <a:cubicBezTo>
                  <a:pt x="8469316" y="226290"/>
                  <a:pt x="8665906" y="399791"/>
                  <a:pt x="8909958" y="451830"/>
                </a:cubicBezTo>
                <a:cubicBezTo>
                  <a:pt x="8872107" y="260867"/>
                  <a:pt x="8752698" y="98005"/>
                  <a:pt x="8587228" y="0"/>
                </a:cubicBezTo>
                <a:lnTo>
                  <a:pt x="8795937" y="0"/>
                </a:lnTo>
                <a:cubicBezTo>
                  <a:pt x="8927681" y="121704"/>
                  <a:pt x="9017142" y="285283"/>
                  <a:pt x="9043444" y="468437"/>
                </a:cubicBezTo>
                <a:cubicBezTo>
                  <a:pt x="9043612" y="468490"/>
                  <a:pt x="9043781" y="468495"/>
                  <a:pt x="9043950" y="468500"/>
                </a:cubicBezTo>
                <a:lnTo>
                  <a:pt x="9044490" y="475137"/>
                </a:lnTo>
                <a:cubicBezTo>
                  <a:pt x="9049547" y="505143"/>
                  <a:pt x="9051997" y="535786"/>
                  <a:pt x="9051954" y="566868"/>
                </a:cubicBezTo>
                <a:cubicBezTo>
                  <a:pt x="9053266" y="572454"/>
                  <a:pt x="9053325" y="578078"/>
                  <a:pt x="9053325" y="583715"/>
                </a:cubicBezTo>
                <a:cubicBezTo>
                  <a:pt x="9053325" y="587507"/>
                  <a:pt x="9053298" y="591293"/>
                  <a:pt x="9052732" y="595066"/>
                </a:cubicBezTo>
                <a:lnTo>
                  <a:pt x="9052233" y="595033"/>
                </a:lnTo>
                <a:lnTo>
                  <a:pt x="9052207" y="595524"/>
                </a:lnTo>
                <a:lnTo>
                  <a:pt x="9035089" y="593911"/>
                </a:lnTo>
                <a:cubicBezTo>
                  <a:pt x="9002714" y="593388"/>
                  <a:pt x="8970834" y="590430"/>
                  <a:pt x="8939662" y="584920"/>
                </a:cubicBezTo>
                <a:cubicBezTo>
                  <a:pt x="8934085" y="585336"/>
                  <a:pt x="8928756" y="584395"/>
                  <a:pt x="8923445" y="583392"/>
                </a:cubicBezTo>
                <a:lnTo>
                  <a:pt x="8923329" y="582253"/>
                </a:lnTo>
                <a:cubicBezTo>
                  <a:pt x="8601454" y="529393"/>
                  <a:pt x="8342182" y="299826"/>
                  <a:pt x="8257405" y="0"/>
                </a:cubicBezTo>
                <a:close/>
                <a:moveTo>
                  <a:pt x="7639075" y="0"/>
                </a:moveTo>
                <a:lnTo>
                  <a:pt x="7847784" y="0"/>
                </a:lnTo>
                <a:cubicBezTo>
                  <a:pt x="7682314" y="98005"/>
                  <a:pt x="7562905" y="260867"/>
                  <a:pt x="7525054" y="451830"/>
                </a:cubicBezTo>
                <a:cubicBezTo>
                  <a:pt x="7769107" y="399791"/>
                  <a:pt x="7965696" y="226290"/>
                  <a:pt x="8043592" y="0"/>
                </a:cubicBezTo>
                <a:lnTo>
                  <a:pt x="8177609" y="0"/>
                </a:lnTo>
                <a:cubicBezTo>
                  <a:pt x="8092830" y="299826"/>
                  <a:pt x="7833558" y="529393"/>
                  <a:pt x="7511683" y="582253"/>
                </a:cubicBezTo>
                <a:lnTo>
                  <a:pt x="7511567" y="583392"/>
                </a:lnTo>
                <a:cubicBezTo>
                  <a:pt x="7506256" y="584395"/>
                  <a:pt x="7500927" y="585336"/>
                  <a:pt x="7495350" y="584920"/>
                </a:cubicBezTo>
                <a:cubicBezTo>
                  <a:pt x="7464178" y="590430"/>
                  <a:pt x="7432298" y="593388"/>
                  <a:pt x="7399924" y="593911"/>
                </a:cubicBezTo>
                <a:lnTo>
                  <a:pt x="7382805" y="595524"/>
                </a:lnTo>
                <a:lnTo>
                  <a:pt x="7382779" y="595033"/>
                </a:lnTo>
                <a:lnTo>
                  <a:pt x="7382280" y="595066"/>
                </a:lnTo>
                <a:cubicBezTo>
                  <a:pt x="7381714" y="591293"/>
                  <a:pt x="7381687" y="587507"/>
                  <a:pt x="7381687" y="583715"/>
                </a:cubicBezTo>
                <a:cubicBezTo>
                  <a:pt x="7381687" y="578078"/>
                  <a:pt x="7381746" y="572454"/>
                  <a:pt x="7383058" y="566868"/>
                </a:cubicBezTo>
                <a:cubicBezTo>
                  <a:pt x="7383016" y="535786"/>
                  <a:pt x="7385465" y="505143"/>
                  <a:pt x="7390522" y="475137"/>
                </a:cubicBezTo>
                <a:lnTo>
                  <a:pt x="7391062" y="468500"/>
                </a:lnTo>
                <a:cubicBezTo>
                  <a:pt x="7391231" y="468495"/>
                  <a:pt x="7391400" y="468490"/>
                  <a:pt x="7391568" y="468437"/>
                </a:cubicBezTo>
                <a:cubicBezTo>
                  <a:pt x="7417870" y="285283"/>
                  <a:pt x="7507331" y="121703"/>
                  <a:pt x="7639075" y="0"/>
                </a:cubicBezTo>
                <a:close/>
                <a:moveTo>
                  <a:pt x="6565254" y="0"/>
                </a:moveTo>
                <a:lnTo>
                  <a:pt x="6699270" y="0"/>
                </a:lnTo>
                <a:cubicBezTo>
                  <a:pt x="6777166" y="226290"/>
                  <a:pt x="6973755" y="399791"/>
                  <a:pt x="7217807" y="451830"/>
                </a:cubicBezTo>
                <a:cubicBezTo>
                  <a:pt x="7179956" y="260867"/>
                  <a:pt x="7060547" y="98005"/>
                  <a:pt x="6895077" y="0"/>
                </a:cubicBezTo>
                <a:lnTo>
                  <a:pt x="7103787" y="0"/>
                </a:lnTo>
                <a:cubicBezTo>
                  <a:pt x="7235531" y="121704"/>
                  <a:pt x="7324992" y="285283"/>
                  <a:pt x="7351294" y="468437"/>
                </a:cubicBezTo>
                <a:cubicBezTo>
                  <a:pt x="7351461" y="468490"/>
                  <a:pt x="7351631" y="468495"/>
                  <a:pt x="7351799" y="468500"/>
                </a:cubicBezTo>
                <a:lnTo>
                  <a:pt x="7352340" y="475137"/>
                </a:lnTo>
                <a:cubicBezTo>
                  <a:pt x="7357396" y="505143"/>
                  <a:pt x="7359846" y="535786"/>
                  <a:pt x="7359804" y="566868"/>
                </a:cubicBezTo>
                <a:cubicBezTo>
                  <a:pt x="7361116" y="572454"/>
                  <a:pt x="7361174" y="578078"/>
                  <a:pt x="7361174" y="583715"/>
                </a:cubicBezTo>
                <a:cubicBezTo>
                  <a:pt x="7361174" y="587507"/>
                  <a:pt x="7361147" y="591293"/>
                  <a:pt x="7360581" y="595066"/>
                </a:cubicBezTo>
                <a:lnTo>
                  <a:pt x="7360082" y="595033"/>
                </a:lnTo>
                <a:lnTo>
                  <a:pt x="7360056" y="595524"/>
                </a:lnTo>
                <a:lnTo>
                  <a:pt x="7342938" y="593911"/>
                </a:lnTo>
                <a:cubicBezTo>
                  <a:pt x="7310564" y="593388"/>
                  <a:pt x="7278683" y="590430"/>
                  <a:pt x="7247511" y="584920"/>
                </a:cubicBezTo>
                <a:cubicBezTo>
                  <a:pt x="7241934" y="585336"/>
                  <a:pt x="7236605" y="584395"/>
                  <a:pt x="7231295" y="583392"/>
                </a:cubicBezTo>
                <a:lnTo>
                  <a:pt x="7231179" y="582253"/>
                </a:lnTo>
                <a:cubicBezTo>
                  <a:pt x="6909304" y="529393"/>
                  <a:pt x="6650032" y="299826"/>
                  <a:pt x="6565254" y="0"/>
                </a:cubicBezTo>
                <a:close/>
                <a:moveTo>
                  <a:pt x="5946924" y="0"/>
                </a:moveTo>
                <a:lnTo>
                  <a:pt x="6155633" y="0"/>
                </a:lnTo>
                <a:cubicBezTo>
                  <a:pt x="5990163" y="98005"/>
                  <a:pt x="5870754" y="260867"/>
                  <a:pt x="5832903" y="451830"/>
                </a:cubicBezTo>
                <a:cubicBezTo>
                  <a:pt x="6076956" y="399791"/>
                  <a:pt x="6273545" y="226290"/>
                  <a:pt x="6351441" y="0"/>
                </a:cubicBezTo>
                <a:lnTo>
                  <a:pt x="6485457" y="0"/>
                </a:lnTo>
                <a:cubicBezTo>
                  <a:pt x="6400679" y="299826"/>
                  <a:pt x="6141407" y="529393"/>
                  <a:pt x="5819531" y="582253"/>
                </a:cubicBezTo>
                <a:lnTo>
                  <a:pt x="5819415" y="583392"/>
                </a:lnTo>
                <a:cubicBezTo>
                  <a:pt x="5814105" y="584395"/>
                  <a:pt x="5808776" y="585336"/>
                  <a:pt x="5803199" y="584920"/>
                </a:cubicBezTo>
                <a:cubicBezTo>
                  <a:pt x="5772027" y="590430"/>
                  <a:pt x="5740146" y="593388"/>
                  <a:pt x="5707772" y="593911"/>
                </a:cubicBezTo>
                <a:lnTo>
                  <a:pt x="5690654" y="595524"/>
                </a:lnTo>
                <a:lnTo>
                  <a:pt x="5690628" y="595033"/>
                </a:lnTo>
                <a:lnTo>
                  <a:pt x="5690129" y="595066"/>
                </a:lnTo>
                <a:cubicBezTo>
                  <a:pt x="5689563" y="591293"/>
                  <a:pt x="5689536" y="587507"/>
                  <a:pt x="5689536" y="583715"/>
                </a:cubicBezTo>
                <a:cubicBezTo>
                  <a:pt x="5689536" y="578078"/>
                  <a:pt x="5689594" y="572454"/>
                  <a:pt x="5690906" y="566868"/>
                </a:cubicBezTo>
                <a:cubicBezTo>
                  <a:pt x="5690864" y="535786"/>
                  <a:pt x="5693314" y="505143"/>
                  <a:pt x="5698370" y="475137"/>
                </a:cubicBezTo>
                <a:lnTo>
                  <a:pt x="5698911" y="468500"/>
                </a:lnTo>
                <a:cubicBezTo>
                  <a:pt x="5699079" y="468495"/>
                  <a:pt x="5699249" y="468490"/>
                  <a:pt x="5699416" y="468437"/>
                </a:cubicBezTo>
                <a:cubicBezTo>
                  <a:pt x="5725719" y="285283"/>
                  <a:pt x="5815180" y="121704"/>
                  <a:pt x="5946924" y="0"/>
                </a:cubicBezTo>
                <a:close/>
                <a:moveTo>
                  <a:pt x="4873102" y="0"/>
                </a:moveTo>
                <a:lnTo>
                  <a:pt x="5007119" y="0"/>
                </a:lnTo>
                <a:cubicBezTo>
                  <a:pt x="5085015" y="226291"/>
                  <a:pt x="5281604" y="399791"/>
                  <a:pt x="5525656" y="451830"/>
                </a:cubicBezTo>
                <a:cubicBezTo>
                  <a:pt x="5487805" y="260867"/>
                  <a:pt x="5368397" y="98005"/>
                  <a:pt x="5202927" y="0"/>
                </a:cubicBezTo>
                <a:lnTo>
                  <a:pt x="5411635" y="0"/>
                </a:lnTo>
                <a:cubicBezTo>
                  <a:pt x="5543380" y="121703"/>
                  <a:pt x="5632840" y="285283"/>
                  <a:pt x="5659142" y="468437"/>
                </a:cubicBezTo>
                <a:cubicBezTo>
                  <a:pt x="5659310" y="468490"/>
                  <a:pt x="5659479" y="468495"/>
                  <a:pt x="5659648" y="468499"/>
                </a:cubicBezTo>
                <a:lnTo>
                  <a:pt x="5660188" y="475137"/>
                </a:lnTo>
                <a:cubicBezTo>
                  <a:pt x="5665245" y="505143"/>
                  <a:pt x="5667694" y="535786"/>
                  <a:pt x="5667652" y="566868"/>
                </a:cubicBezTo>
                <a:cubicBezTo>
                  <a:pt x="5668964" y="572454"/>
                  <a:pt x="5669023" y="578078"/>
                  <a:pt x="5669023" y="583715"/>
                </a:cubicBezTo>
                <a:cubicBezTo>
                  <a:pt x="5669023" y="587508"/>
                  <a:pt x="5668996" y="591293"/>
                  <a:pt x="5668430" y="595066"/>
                </a:cubicBezTo>
                <a:lnTo>
                  <a:pt x="5667931" y="595033"/>
                </a:lnTo>
                <a:lnTo>
                  <a:pt x="5667905" y="595524"/>
                </a:lnTo>
                <a:lnTo>
                  <a:pt x="5650786" y="593911"/>
                </a:lnTo>
                <a:cubicBezTo>
                  <a:pt x="5618412" y="593388"/>
                  <a:pt x="5586532" y="590430"/>
                  <a:pt x="5555360" y="584920"/>
                </a:cubicBezTo>
                <a:cubicBezTo>
                  <a:pt x="5549783" y="585336"/>
                  <a:pt x="5544454" y="584395"/>
                  <a:pt x="5539143" y="583392"/>
                </a:cubicBezTo>
                <a:lnTo>
                  <a:pt x="5539027" y="582253"/>
                </a:lnTo>
                <a:cubicBezTo>
                  <a:pt x="5217153" y="529393"/>
                  <a:pt x="4957881" y="299826"/>
                  <a:pt x="4873102" y="0"/>
                </a:cubicBezTo>
                <a:close/>
                <a:moveTo>
                  <a:pt x="4254773" y="0"/>
                </a:moveTo>
                <a:lnTo>
                  <a:pt x="4463482" y="0"/>
                </a:lnTo>
                <a:cubicBezTo>
                  <a:pt x="4298012" y="98005"/>
                  <a:pt x="4178603" y="260867"/>
                  <a:pt x="4140752" y="451830"/>
                </a:cubicBezTo>
                <a:cubicBezTo>
                  <a:pt x="4384804" y="399791"/>
                  <a:pt x="4581394" y="226291"/>
                  <a:pt x="4659290" y="0"/>
                </a:cubicBezTo>
                <a:lnTo>
                  <a:pt x="4793306" y="0"/>
                </a:lnTo>
                <a:cubicBezTo>
                  <a:pt x="4708528" y="299826"/>
                  <a:pt x="4449256" y="529393"/>
                  <a:pt x="4127381" y="582253"/>
                </a:cubicBezTo>
                <a:lnTo>
                  <a:pt x="4127264" y="583392"/>
                </a:lnTo>
                <a:cubicBezTo>
                  <a:pt x="4121954" y="584395"/>
                  <a:pt x="4116625" y="585336"/>
                  <a:pt x="4111048" y="584920"/>
                </a:cubicBezTo>
                <a:cubicBezTo>
                  <a:pt x="4079876" y="590430"/>
                  <a:pt x="4047996" y="593388"/>
                  <a:pt x="4015621" y="593911"/>
                </a:cubicBezTo>
                <a:lnTo>
                  <a:pt x="3998503" y="595524"/>
                </a:lnTo>
                <a:lnTo>
                  <a:pt x="3998477" y="595033"/>
                </a:lnTo>
                <a:lnTo>
                  <a:pt x="3997978" y="595066"/>
                </a:lnTo>
                <a:cubicBezTo>
                  <a:pt x="3997412" y="591293"/>
                  <a:pt x="3997385" y="587507"/>
                  <a:pt x="3997385" y="583715"/>
                </a:cubicBezTo>
                <a:cubicBezTo>
                  <a:pt x="3997385" y="578078"/>
                  <a:pt x="3997443" y="572454"/>
                  <a:pt x="3998755" y="566868"/>
                </a:cubicBezTo>
                <a:cubicBezTo>
                  <a:pt x="3998713" y="535786"/>
                  <a:pt x="4001163" y="505143"/>
                  <a:pt x="4006219" y="475137"/>
                </a:cubicBezTo>
                <a:lnTo>
                  <a:pt x="4006760" y="468499"/>
                </a:lnTo>
                <a:cubicBezTo>
                  <a:pt x="4006928" y="468495"/>
                  <a:pt x="4007098" y="468490"/>
                  <a:pt x="4007265" y="468437"/>
                </a:cubicBezTo>
                <a:cubicBezTo>
                  <a:pt x="4033568" y="285283"/>
                  <a:pt x="4123028" y="121703"/>
                  <a:pt x="4254773" y="0"/>
                </a:cubicBezTo>
                <a:close/>
                <a:moveTo>
                  <a:pt x="3180951" y="0"/>
                </a:moveTo>
                <a:lnTo>
                  <a:pt x="3314968" y="0"/>
                </a:lnTo>
                <a:cubicBezTo>
                  <a:pt x="3392864" y="226291"/>
                  <a:pt x="3589453" y="399791"/>
                  <a:pt x="3833505" y="451830"/>
                </a:cubicBezTo>
                <a:cubicBezTo>
                  <a:pt x="3795654" y="260867"/>
                  <a:pt x="3676245" y="98005"/>
                  <a:pt x="3510776" y="0"/>
                </a:cubicBezTo>
                <a:lnTo>
                  <a:pt x="3719484" y="0"/>
                </a:lnTo>
                <a:cubicBezTo>
                  <a:pt x="3851229" y="121703"/>
                  <a:pt x="3940689" y="285283"/>
                  <a:pt x="3966991" y="468437"/>
                </a:cubicBezTo>
                <a:cubicBezTo>
                  <a:pt x="3967159" y="468490"/>
                  <a:pt x="3967328" y="468495"/>
                  <a:pt x="3967497" y="468499"/>
                </a:cubicBezTo>
                <a:lnTo>
                  <a:pt x="3968037" y="475137"/>
                </a:lnTo>
                <a:cubicBezTo>
                  <a:pt x="3973094" y="505143"/>
                  <a:pt x="3975543" y="535786"/>
                  <a:pt x="3975501" y="566868"/>
                </a:cubicBezTo>
                <a:cubicBezTo>
                  <a:pt x="3976813" y="572454"/>
                  <a:pt x="3976872" y="578078"/>
                  <a:pt x="3976872" y="583715"/>
                </a:cubicBezTo>
                <a:cubicBezTo>
                  <a:pt x="3976872" y="587508"/>
                  <a:pt x="3976845" y="591293"/>
                  <a:pt x="3976279" y="595066"/>
                </a:cubicBezTo>
                <a:lnTo>
                  <a:pt x="3975780" y="595033"/>
                </a:lnTo>
                <a:lnTo>
                  <a:pt x="3975754" y="595524"/>
                </a:lnTo>
                <a:lnTo>
                  <a:pt x="3958635" y="593911"/>
                </a:lnTo>
                <a:cubicBezTo>
                  <a:pt x="3926261" y="593388"/>
                  <a:pt x="3894381" y="590430"/>
                  <a:pt x="3863209" y="584920"/>
                </a:cubicBezTo>
                <a:cubicBezTo>
                  <a:pt x="3857632" y="585336"/>
                  <a:pt x="3852303" y="584395"/>
                  <a:pt x="3846992" y="583392"/>
                </a:cubicBezTo>
                <a:lnTo>
                  <a:pt x="3846876" y="582253"/>
                </a:lnTo>
                <a:cubicBezTo>
                  <a:pt x="3525002" y="529393"/>
                  <a:pt x="3265729" y="299826"/>
                  <a:pt x="3180951" y="0"/>
                </a:cubicBezTo>
                <a:close/>
                <a:moveTo>
                  <a:pt x="2562622" y="0"/>
                </a:moveTo>
                <a:lnTo>
                  <a:pt x="2771330" y="0"/>
                </a:lnTo>
                <a:cubicBezTo>
                  <a:pt x="2605861" y="98005"/>
                  <a:pt x="2486452" y="260867"/>
                  <a:pt x="2448601" y="451830"/>
                </a:cubicBezTo>
                <a:cubicBezTo>
                  <a:pt x="2692653" y="399791"/>
                  <a:pt x="2889242" y="226291"/>
                  <a:pt x="2967139" y="0"/>
                </a:cubicBezTo>
                <a:lnTo>
                  <a:pt x="3101155" y="0"/>
                </a:lnTo>
                <a:cubicBezTo>
                  <a:pt x="3016377" y="299826"/>
                  <a:pt x="2757105" y="529393"/>
                  <a:pt x="2435230" y="582253"/>
                </a:cubicBezTo>
                <a:lnTo>
                  <a:pt x="2435113" y="583392"/>
                </a:lnTo>
                <a:cubicBezTo>
                  <a:pt x="2429803" y="584395"/>
                  <a:pt x="2424474" y="585336"/>
                  <a:pt x="2418897" y="584920"/>
                </a:cubicBezTo>
                <a:cubicBezTo>
                  <a:pt x="2387725" y="590430"/>
                  <a:pt x="2355845" y="593388"/>
                  <a:pt x="2323470" y="593911"/>
                </a:cubicBezTo>
                <a:lnTo>
                  <a:pt x="2306352" y="595524"/>
                </a:lnTo>
                <a:lnTo>
                  <a:pt x="2306326" y="595033"/>
                </a:lnTo>
                <a:lnTo>
                  <a:pt x="2305827" y="595066"/>
                </a:lnTo>
                <a:cubicBezTo>
                  <a:pt x="2305261" y="591293"/>
                  <a:pt x="2305234" y="587507"/>
                  <a:pt x="2305234" y="583715"/>
                </a:cubicBezTo>
                <a:cubicBezTo>
                  <a:pt x="2305234" y="578078"/>
                  <a:pt x="2305292" y="572454"/>
                  <a:pt x="2306604" y="566868"/>
                </a:cubicBezTo>
                <a:cubicBezTo>
                  <a:pt x="2306562" y="535786"/>
                  <a:pt x="2309012" y="505143"/>
                  <a:pt x="2314068" y="475137"/>
                </a:cubicBezTo>
                <a:lnTo>
                  <a:pt x="2314609" y="468499"/>
                </a:lnTo>
                <a:cubicBezTo>
                  <a:pt x="2314777" y="468495"/>
                  <a:pt x="2314947" y="468490"/>
                  <a:pt x="2315114" y="468437"/>
                </a:cubicBezTo>
                <a:cubicBezTo>
                  <a:pt x="2341417" y="285283"/>
                  <a:pt x="2430877" y="121704"/>
                  <a:pt x="2562622" y="0"/>
                </a:cubicBezTo>
                <a:close/>
                <a:moveTo>
                  <a:pt x="1488800" y="0"/>
                </a:moveTo>
                <a:lnTo>
                  <a:pt x="1622816" y="0"/>
                </a:lnTo>
                <a:cubicBezTo>
                  <a:pt x="1700712" y="226290"/>
                  <a:pt x="1897302" y="399791"/>
                  <a:pt x="2141354" y="451830"/>
                </a:cubicBezTo>
                <a:cubicBezTo>
                  <a:pt x="2103503" y="260867"/>
                  <a:pt x="1984094" y="98005"/>
                  <a:pt x="1818624" y="0"/>
                </a:cubicBezTo>
                <a:lnTo>
                  <a:pt x="2027333" y="0"/>
                </a:lnTo>
                <a:cubicBezTo>
                  <a:pt x="2159078" y="121703"/>
                  <a:pt x="2248538" y="285283"/>
                  <a:pt x="2274840" y="468437"/>
                </a:cubicBezTo>
                <a:cubicBezTo>
                  <a:pt x="2275008" y="468490"/>
                  <a:pt x="2275177" y="468495"/>
                  <a:pt x="2275346" y="468500"/>
                </a:cubicBezTo>
                <a:lnTo>
                  <a:pt x="2275886" y="475137"/>
                </a:lnTo>
                <a:cubicBezTo>
                  <a:pt x="2280943" y="505143"/>
                  <a:pt x="2283392" y="535786"/>
                  <a:pt x="2283350" y="566868"/>
                </a:cubicBezTo>
                <a:cubicBezTo>
                  <a:pt x="2284662" y="572454"/>
                  <a:pt x="2284721" y="578078"/>
                  <a:pt x="2284721" y="583715"/>
                </a:cubicBezTo>
                <a:cubicBezTo>
                  <a:pt x="2284721" y="587508"/>
                  <a:pt x="2284694" y="591293"/>
                  <a:pt x="2284128" y="595066"/>
                </a:cubicBezTo>
                <a:lnTo>
                  <a:pt x="2283629" y="595033"/>
                </a:lnTo>
                <a:lnTo>
                  <a:pt x="2283603" y="595524"/>
                </a:lnTo>
                <a:lnTo>
                  <a:pt x="2266484" y="593911"/>
                </a:lnTo>
                <a:cubicBezTo>
                  <a:pt x="2234110" y="593388"/>
                  <a:pt x="2202230" y="590430"/>
                  <a:pt x="2171058" y="584920"/>
                </a:cubicBezTo>
                <a:cubicBezTo>
                  <a:pt x="2165481" y="585336"/>
                  <a:pt x="2160152" y="584395"/>
                  <a:pt x="2154841" y="583392"/>
                </a:cubicBezTo>
                <a:lnTo>
                  <a:pt x="2154725" y="582253"/>
                </a:lnTo>
                <a:cubicBezTo>
                  <a:pt x="1832850" y="529393"/>
                  <a:pt x="1573578" y="299826"/>
                  <a:pt x="1488800" y="0"/>
                </a:cubicBezTo>
                <a:close/>
                <a:moveTo>
                  <a:pt x="870471" y="0"/>
                </a:moveTo>
                <a:lnTo>
                  <a:pt x="1079179" y="0"/>
                </a:lnTo>
                <a:cubicBezTo>
                  <a:pt x="913710" y="98005"/>
                  <a:pt x="794301" y="260867"/>
                  <a:pt x="756450" y="451830"/>
                </a:cubicBezTo>
                <a:cubicBezTo>
                  <a:pt x="1000502" y="399791"/>
                  <a:pt x="1197091" y="226291"/>
                  <a:pt x="1274988" y="0"/>
                </a:cubicBezTo>
                <a:lnTo>
                  <a:pt x="1409004" y="0"/>
                </a:lnTo>
                <a:cubicBezTo>
                  <a:pt x="1324226" y="299826"/>
                  <a:pt x="1064954" y="529393"/>
                  <a:pt x="743078" y="582253"/>
                </a:cubicBezTo>
                <a:lnTo>
                  <a:pt x="742962" y="583392"/>
                </a:lnTo>
                <a:cubicBezTo>
                  <a:pt x="737652" y="584395"/>
                  <a:pt x="732323" y="585336"/>
                  <a:pt x="726746" y="584920"/>
                </a:cubicBezTo>
                <a:cubicBezTo>
                  <a:pt x="695574" y="590430"/>
                  <a:pt x="663693" y="593388"/>
                  <a:pt x="631319" y="593911"/>
                </a:cubicBezTo>
                <a:lnTo>
                  <a:pt x="614201" y="595524"/>
                </a:lnTo>
                <a:lnTo>
                  <a:pt x="614175" y="595033"/>
                </a:lnTo>
                <a:lnTo>
                  <a:pt x="613676" y="595066"/>
                </a:lnTo>
                <a:cubicBezTo>
                  <a:pt x="613110" y="591293"/>
                  <a:pt x="613083" y="587507"/>
                  <a:pt x="613083" y="583715"/>
                </a:cubicBezTo>
                <a:cubicBezTo>
                  <a:pt x="613083" y="578078"/>
                  <a:pt x="613141" y="572454"/>
                  <a:pt x="614453" y="566868"/>
                </a:cubicBezTo>
                <a:cubicBezTo>
                  <a:pt x="614411" y="535786"/>
                  <a:pt x="616861" y="505143"/>
                  <a:pt x="621918" y="475137"/>
                </a:cubicBezTo>
                <a:lnTo>
                  <a:pt x="622458" y="468499"/>
                </a:lnTo>
                <a:cubicBezTo>
                  <a:pt x="622626" y="468495"/>
                  <a:pt x="622796" y="468490"/>
                  <a:pt x="622963" y="468437"/>
                </a:cubicBezTo>
                <a:cubicBezTo>
                  <a:pt x="649266" y="285283"/>
                  <a:pt x="738726" y="121703"/>
                  <a:pt x="870471" y="0"/>
                </a:cubicBezTo>
                <a:close/>
                <a:moveTo>
                  <a:pt x="126374" y="0"/>
                </a:moveTo>
                <a:lnTo>
                  <a:pt x="334376" y="0"/>
                </a:lnTo>
                <a:cubicBezTo>
                  <a:pt x="466684" y="121261"/>
                  <a:pt x="556352" y="285035"/>
                  <a:pt x="582690" y="468437"/>
                </a:cubicBezTo>
                <a:cubicBezTo>
                  <a:pt x="582857" y="468490"/>
                  <a:pt x="583026" y="468495"/>
                  <a:pt x="583195" y="468499"/>
                </a:cubicBezTo>
                <a:lnTo>
                  <a:pt x="583735" y="475137"/>
                </a:lnTo>
                <a:cubicBezTo>
                  <a:pt x="588792" y="505143"/>
                  <a:pt x="591242" y="535786"/>
                  <a:pt x="591199" y="566868"/>
                </a:cubicBezTo>
                <a:cubicBezTo>
                  <a:pt x="592511" y="572454"/>
                  <a:pt x="592570" y="578078"/>
                  <a:pt x="592570" y="583715"/>
                </a:cubicBezTo>
                <a:cubicBezTo>
                  <a:pt x="592570" y="587507"/>
                  <a:pt x="592543" y="591293"/>
                  <a:pt x="591977" y="595066"/>
                </a:cubicBezTo>
                <a:lnTo>
                  <a:pt x="591478" y="595033"/>
                </a:lnTo>
                <a:lnTo>
                  <a:pt x="591452" y="595524"/>
                </a:lnTo>
                <a:lnTo>
                  <a:pt x="574334" y="593911"/>
                </a:lnTo>
                <a:cubicBezTo>
                  <a:pt x="541959" y="593388"/>
                  <a:pt x="510079" y="590430"/>
                  <a:pt x="478907" y="584920"/>
                </a:cubicBezTo>
                <a:cubicBezTo>
                  <a:pt x="473330" y="585336"/>
                  <a:pt x="468001" y="584395"/>
                  <a:pt x="462690" y="583392"/>
                </a:cubicBezTo>
                <a:lnTo>
                  <a:pt x="462574" y="582253"/>
                </a:lnTo>
                <a:cubicBezTo>
                  <a:pt x="282200" y="552631"/>
                  <a:pt x="121485" y="467518"/>
                  <a:pt x="0" y="345575"/>
                </a:cubicBezTo>
                <a:lnTo>
                  <a:pt x="0" y="140406"/>
                </a:lnTo>
                <a:cubicBezTo>
                  <a:pt x="97584" y="296912"/>
                  <a:pt x="258975" y="411268"/>
                  <a:pt x="449203" y="451830"/>
                </a:cubicBezTo>
                <a:cubicBezTo>
                  <a:pt x="411344" y="260824"/>
                  <a:pt x="291889" y="97931"/>
                  <a:pt x="126374" y="0"/>
                </a:cubicBezTo>
                <a:close/>
              </a:path>
            </a:pathLst>
          </a:custGeom>
          <a:solidFill>
            <a:schemeClr val="bg1"/>
          </a:solidFill>
          <a:ln w="15875"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a:lstStyle/>
          <a:p>
            <a:endParaRPr lang="en-US"/>
          </a:p>
        </p:txBody>
      </p:sp>
      <p:cxnSp>
        <p:nvCxnSpPr>
          <p:cNvPr id="9" name="Straight Connector 8">
            <a:extLst>
              <a:ext uri="{FF2B5EF4-FFF2-40B4-BE49-F238E27FC236}">
                <a16:creationId xmlns:a16="http://schemas.microsoft.com/office/drawing/2014/main" id="{15E01FA5-D766-43CA-A83D-E7CF3F04E96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8386843" y="5264106"/>
            <a:ext cx="0" cy="914400"/>
          </a:xfrm>
          <a:prstGeom prst="line">
            <a:avLst/>
          </a:prstGeom>
          <a:ln w="19050" cap="flat" algn="ctr">
            <a:solidFill>
              <a:schemeClr val="accent1">
                <a:lumMod val="75000"/>
              </a:schemeClr>
            </a:solidFill>
            <a:prstDash val="solid"/>
          </a:ln>
        </p:spPr>
        <p:style>
          <a:lnRef idx="1">
            <a:schemeClr val="accent1"/>
          </a:lnRef>
          <a:fillRef idx="0">
            <a:schemeClr val="accent1"/>
          </a:fillRef>
          <a:effectRef idx="0">
            <a:schemeClr val="accent1"/>
          </a:effectRef>
          <a:fontRef idx="minor">
            <a:schemeClr val="tx1"/>
          </a:fontRef>
        </p:style>
      </p:cxnSp>
      <p:sp useBgFill="1">
        <p:nvSpPr>
          <p:cNvPr id="11" name="Rectangle 10">
            <a:extLst>
              <a:ext uri="{FF2B5EF4-FFF2-40B4-BE49-F238E27FC236}">
                <a16:creationId xmlns:a16="http://schemas.microsoft.com/office/drawing/2014/main" id="{C411DB08-1669-426B-BBEB-FAD285EF80F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726" cy="6858975"/>
          </a:xfrm>
          <a:prstGeom prst="rect">
            <a:avLst/>
          </a:prstGeom>
          <a:ln w="15875"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029E4219-121F-4CD1-AA58-24746CD2923C}"/>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5468548" cy="6858000"/>
          </a:xfrm>
          <a:prstGeom prst="rect">
            <a:avLst/>
          </a:prstGeom>
          <a:solidFill>
            <a:schemeClr val="accent1"/>
          </a:solidFill>
          <a:ln w="15875" cap="flat" algn="ctr">
            <a:noFill/>
            <a:prstDash val="soli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2BDE13E2-C1D8-83EC-7169-881A16AA97DD}"/>
              </a:ext>
            </a:extLst>
          </p:cNvPr>
          <p:cNvSpPr>
            <a:spLocks noGrp="1"/>
          </p:cNvSpPr>
          <p:nvPr>
            <p:ph type="ctrTitle"/>
          </p:nvPr>
        </p:nvSpPr>
        <p:spPr>
          <a:xfrm>
            <a:off x="634276" y="640080"/>
            <a:ext cx="4208656" cy="3034857"/>
          </a:xfrm>
        </p:spPr>
        <p:txBody>
          <a:bodyPr vert="horz" lIns="91440" tIns="45720" rIns="91440" bIns="45720" rtlCol="0" anchor="b">
            <a:normAutofit/>
          </a:bodyPr>
          <a:lstStyle/>
          <a:p>
            <a:pPr algn="r">
              <a:lnSpc>
                <a:spcPct val="80000"/>
              </a:lnSpc>
            </a:pPr>
            <a:r>
              <a:rPr lang="en-US" sz="4400" kern="1200" cap="all" spc="200" baseline="0">
                <a:solidFill>
                  <a:srgbClr val="FFFFFF"/>
                </a:solidFill>
                <a:latin typeface="+mj-lt"/>
                <a:ea typeface="+mj-ea"/>
                <a:cs typeface="+mj-cs"/>
              </a:rPr>
              <a:t>Summary of the Mobile Home Park MOU for Residents</a:t>
            </a:r>
          </a:p>
        </p:txBody>
      </p:sp>
      <p:cxnSp>
        <p:nvCxnSpPr>
          <p:cNvPr id="15" name="Straight Connector 14">
            <a:extLst>
              <a:ext uri="{FF2B5EF4-FFF2-40B4-BE49-F238E27FC236}">
                <a16:creationId xmlns:a16="http://schemas.microsoft.com/office/drawing/2014/main" id="{52F50912-06FD-4216-BAD3-21050F59564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786679" y="3765314"/>
            <a:ext cx="3931920" cy="0"/>
          </a:xfrm>
          <a:prstGeom prst="line">
            <a:avLst/>
          </a:prstGeom>
          <a:ln w="19050" cap="flat" algn="ctr">
            <a:solidFill>
              <a:schemeClr val="accent1">
                <a:lumMod val="20000"/>
                <a:lumOff val="80000"/>
              </a:schemeClr>
            </a:solidFill>
            <a:prstDash val="solid"/>
          </a:ln>
        </p:spPr>
        <p:style>
          <a:lnRef idx="1">
            <a:schemeClr val="accent1"/>
          </a:lnRef>
          <a:fillRef idx="0">
            <a:schemeClr val="accent1"/>
          </a:fillRef>
          <a:effectRef idx="0">
            <a:schemeClr val="accent1"/>
          </a:effectRef>
          <a:fontRef idx="minor">
            <a:schemeClr val="tx1"/>
          </a:fontRef>
        </p:style>
      </p:cxnSp>
      <p:pic>
        <p:nvPicPr>
          <p:cNvPr id="12" name="Picture 11">
            <a:extLst>
              <a:ext uri="{FF2B5EF4-FFF2-40B4-BE49-F238E27FC236}">
                <a16:creationId xmlns:a16="http://schemas.microsoft.com/office/drawing/2014/main" id="{94D0DCD3-85BA-766D-6289-D39F1E756AB2}"/>
              </a:ext>
            </a:extLst>
          </p:cNvPr>
          <p:cNvPicPr>
            <a:picLocks noChangeAspect="1"/>
          </p:cNvPicPr>
          <p:nvPr/>
        </p:nvPicPr>
        <p:blipFill>
          <a:blip r:embed="rId3"/>
          <a:stretch>
            <a:fillRect/>
          </a:stretch>
        </p:blipFill>
        <p:spPr>
          <a:xfrm>
            <a:off x="5505278" y="1171591"/>
            <a:ext cx="6616094" cy="4092515"/>
          </a:xfrm>
          <a:prstGeom prst="rect">
            <a:avLst/>
          </a:prstGeom>
        </p:spPr>
      </p:pic>
    </p:spTree>
    <p:extLst>
      <p:ext uri="{BB962C8B-B14F-4D97-AF65-F5344CB8AC3E}">
        <p14:creationId xmlns:p14="http://schemas.microsoft.com/office/powerpoint/2010/main" val="17078098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type="lt">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4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0480BD-44C9-4959-212E-A6028B3C14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56A5604-AC26-BC3A-C87A-18B9BD6489B9}"/>
              </a:ext>
            </a:extLst>
          </p:cNvPr>
          <p:cNvSpPr>
            <a:spLocks noGrp="1"/>
          </p:cNvSpPr>
          <p:nvPr>
            <p:ph type="title"/>
          </p:nvPr>
        </p:nvSpPr>
        <p:spPr>
          <a:xfrm>
            <a:off x="1024128" y="585216"/>
            <a:ext cx="9720072" cy="2682640"/>
          </a:xfrm>
        </p:spPr>
        <p:txBody>
          <a:bodyPr/>
          <a:lstStyle/>
          <a:p>
            <a:r>
              <a:rPr lang="en-US" dirty="0"/>
              <a:t>Mayor Olmos – welcome remarks and </a:t>
            </a:r>
            <a:br>
              <a:rPr lang="en-US" dirty="0"/>
            </a:br>
            <a:r>
              <a:rPr lang="en-US" dirty="0"/>
              <a:t>how we got here</a:t>
            </a:r>
          </a:p>
        </p:txBody>
      </p:sp>
    </p:spTree>
    <p:extLst>
      <p:ext uri="{BB962C8B-B14F-4D97-AF65-F5344CB8AC3E}">
        <p14:creationId xmlns:p14="http://schemas.microsoft.com/office/powerpoint/2010/main" val="240632908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a:extLst>
            <a:ext uri="{FF2B5EF4-FFF2-40B4-BE49-F238E27FC236}">
              <a16:creationId xmlns:a16="http://schemas.microsoft.com/office/drawing/2014/main" id="{5C2B6ECB-52DC-BADA-7AC1-2096D6B0CBFA}"/>
            </a:ext>
          </a:extLst>
        </p:cNvPr>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6A231FAF-D885-1126-1D6D-057A69DB554F}"/>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cap="flat" algn="ctr">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826D43DF-0516-6BE7-EA4E-477CF934F3ED}"/>
              </a:ext>
            </a:extLst>
          </p:cNvPr>
          <p:cNvSpPr>
            <a:spLocks noGrp="1"/>
          </p:cNvSpPr>
          <p:nvPr>
            <p:ph type="title"/>
          </p:nvPr>
        </p:nvSpPr>
        <p:spPr>
          <a:xfrm>
            <a:off x="1024128" y="241108"/>
            <a:ext cx="8609728" cy="836578"/>
          </a:xfrm>
        </p:spPr>
        <p:txBody>
          <a:bodyPr vert="horz" lIns="91440" tIns="45720" rIns="91440" bIns="45720" rtlCol="0" anchor="ctr">
            <a:normAutofit/>
          </a:bodyPr>
          <a:lstStyle/>
          <a:p>
            <a:r>
              <a:rPr lang="en-US" dirty="0"/>
              <a:t>AGENDA</a:t>
            </a:r>
          </a:p>
        </p:txBody>
      </p:sp>
      <p:sp>
        <p:nvSpPr>
          <p:cNvPr id="4" name="Content Placeholder 3">
            <a:extLst>
              <a:ext uri="{FF2B5EF4-FFF2-40B4-BE49-F238E27FC236}">
                <a16:creationId xmlns:a16="http://schemas.microsoft.com/office/drawing/2014/main" id="{6078071D-3762-D488-AFCE-7C74C96E018A}"/>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1024128" y="1630762"/>
            <a:ext cx="10808643" cy="4987995"/>
          </a:xfrm>
        </p:spPr>
        <p:txBody>
          <a:bodyPr>
            <a:noAutofit/>
          </a:bodyPr>
          <a:lstStyle/>
          <a:p>
            <a:pPr marL="457200" lvl="0" indent="-457200">
              <a:spcBef>
                <a:spcPts val="2500"/>
              </a:spcBef>
              <a:buFont typeface="+mj-lt"/>
              <a:buAutoNum type="arabicPeriod"/>
            </a:pPr>
            <a:r>
              <a:rPr lang="en-US" sz="2400" dirty="0"/>
              <a:t>Purposes of MOU</a:t>
            </a:r>
          </a:p>
          <a:p>
            <a:pPr marL="457200" lvl="0" indent="-457200">
              <a:spcBef>
                <a:spcPts val="2500"/>
              </a:spcBef>
              <a:buFont typeface="+mj-lt"/>
              <a:buAutoNum type="arabicPeriod"/>
            </a:pPr>
            <a:r>
              <a:rPr lang="en-US" sz="2400" dirty="0"/>
              <a:t>Rent Increase Amount</a:t>
            </a:r>
          </a:p>
          <a:p>
            <a:pPr marL="457200" lvl="0" indent="-457200">
              <a:spcBef>
                <a:spcPts val="2500"/>
              </a:spcBef>
              <a:buFont typeface="+mj-lt"/>
              <a:buAutoNum type="arabicPeriod"/>
            </a:pPr>
            <a:r>
              <a:rPr lang="en-US" sz="2400" dirty="0"/>
              <a:t>Vacancy Control</a:t>
            </a:r>
          </a:p>
          <a:p>
            <a:pPr marL="457200" lvl="0" indent="-457200">
              <a:spcBef>
                <a:spcPts val="2500"/>
              </a:spcBef>
              <a:buFont typeface="+mj-lt"/>
              <a:buAutoNum type="arabicPeriod"/>
            </a:pPr>
            <a:r>
              <a:rPr lang="en-US" sz="2400" dirty="0"/>
              <a:t>Capital Projects -- Rent Pass-Throughs</a:t>
            </a:r>
          </a:p>
          <a:p>
            <a:pPr marL="457200" lvl="0" indent="-457200">
              <a:spcBef>
                <a:spcPts val="2500"/>
              </a:spcBef>
              <a:buFont typeface="+mj-lt"/>
              <a:buAutoNum type="arabicPeriod"/>
            </a:pPr>
            <a:r>
              <a:rPr lang="en-US" sz="2400" dirty="0"/>
              <a:t>Property Tax – Rent Pass-Throughs</a:t>
            </a:r>
          </a:p>
          <a:p>
            <a:pPr marL="457200" lvl="0" indent="-457200">
              <a:spcBef>
                <a:spcPts val="2500"/>
              </a:spcBef>
              <a:buFont typeface="+mj-lt"/>
              <a:buAutoNum type="arabicPeriod"/>
            </a:pPr>
            <a:r>
              <a:rPr lang="en-US" sz="2400" dirty="0"/>
              <a:t>Transparency in Billing</a:t>
            </a:r>
          </a:p>
          <a:p>
            <a:pPr marL="457200" lvl="0" indent="-457200">
              <a:spcBef>
                <a:spcPts val="2500"/>
              </a:spcBef>
              <a:buFont typeface="+mj-lt"/>
              <a:buAutoNum type="arabicPeriod"/>
            </a:pPr>
            <a:r>
              <a:rPr lang="en-US" sz="2400" dirty="0"/>
              <a:t>Safety Net Program for Low-Income Residents</a:t>
            </a:r>
          </a:p>
          <a:p>
            <a:pPr marL="457200" lvl="0" indent="-457200">
              <a:spcBef>
                <a:spcPts val="2500"/>
              </a:spcBef>
              <a:buFont typeface="+mj-lt"/>
              <a:buAutoNum type="arabicPeriod"/>
            </a:pPr>
            <a:r>
              <a:rPr lang="en-US" sz="2400" dirty="0"/>
              <a:t>Record Keeping, Communication, Dispute Resolution, and Enforcement</a:t>
            </a:r>
          </a:p>
          <a:p>
            <a:pPr marL="457200" lvl="0" indent="-457200">
              <a:spcBef>
                <a:spcPts val="2500"/>
              </a:spcBef>
              <a:buFont typeface="+mj-lt"/>
              <a:buAutoNum type="arabicPeriod"/>
            </a:pPr>
            <a:r>
              <a:rPr lang="en-US" sz="2400" dirty="0"/>
              <a:t>Q &amp; A</a:t>
            </a:r>
          </a:p>
          <a:p>
            <a:pPr marL="0" lvl="1" indent="0">
              <a:buFont typeface="Arial" panose="020B0604020202020204" pitchFamily="34" charset="0"/>
              <a:buNone/>
            </a:pPr>
            <a:endParaRPr lang="en-US" sz="2000" i="1" dirty="0"/>
          </a:p>
        </p:txBody>
      </p:sp>
    </p:spTree>
    <p:extLst>
      <p:ext uri="{BB962C8B-B14F-4D97-AF65-F5344CB8AC3E}">
        <p14:creationId xmlns:p14="http://schemas.microsoft.com/office/powerpoint/2010/main" val="16839468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9200C8B5-FB5A-4F8B-A9BD-693C051418A3}"/>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flipV="1">
            <a:off x="762000" y="826324"/>
            <a:ext cx="0" cy="914400"/>
          </a:xfrm>
          <a:prstGeom prst="line">
            <a:avLst/>
          </a:prstGeom>
          <a:ln w="19050" cap="flat" algn="ctr">
            <a:solidFill>
              <a:schemeClr val="accent1"/>
            </a:solidFill>
            <a:prstDash val="solid"/>
          </a:ln>
        </p:spPr>
        <p:style>
          <a:lnRef idx="1">
            <a:schemeClr val="accent1"/>
          </a:lnRef>
          <a:fillRef idx="0">
            <a:schemeClr val="accent1"/>
          </a:fillRef>
          <a:effectRef idx="0">
            <a:schemeClr val="accent1"/>
          </a:effectRef>
          <a:fontRef idx="minor">
            <a:schemeClr val="tx1"/>
          </a:fontRef>
        </p:style>
      </p:cxnSp>
      <p:sp>
        <p:nvSpPr>
          <p:cNvPr id="2" name="Title 1">
            <a:extLst>
              <a:ext uri="{FF2B5EF4-FFF2-40B4-BE49-F238E27FC236}">
                <a16:creationId xmlns:a16="http://schemas.microsoft.com/office/drawing/2014/main" id="{73ABFBF0-129A-3A29-2440-9E9648795113}"/>
              </a:ext>
            </a:extLst>
          </p:cNvPr>
          <p:cNvSpPr>
            <a:spLocks noGrp="1"/>
          </p:cNvSpPr>
          <p:nvPr>
            <p:ph type="title"/>
          </p:nvPr>
        </p:nvSpPr>
        <p:spPr>
          <a:xfrm>
            <a:off x="1024128" y="241108"/>
            <a:ext cx="8609728" cy="836578"/>
          </a:xfrm>
        </p:spPr>
        <p:txBody>
          <a:bodyPr vert="horz" lIns="91440" tIns="45720" rIns="91440" bIns="45720" rtlCol="0" anchor="ctr">
            <a:normAutofit/>
          </a:bodyPr>
          <a:lstStyle/>
          <a:p>
            <a:r>
              <a:rPr lang="en-US" dirty="0"/>
              <a:t>Purposes of the MOU</a:t>
            </a:r>
          </a:p>
        </p:txBody>
      </p:sp>
      <p:sp>
        <p:nvSpPr>
          <p:cNvPr id="4" name="Content Placeholder 3">
            <a:extLst>
              <a:ext uri="{FF2B5EF4-FFF2-40B4-BE49-F238E27FC236}">
                <a16:creationId xmlns:a16="http://schemas.microsoft.com/office/drawing/2014/main" id="{6B99275B-9524-552D-2F52-64C3CD13B374}"/>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965758" y="1757579"/>
            <a:ext cx="10808643" cy="3796278"/>
          </a:xfrm>
        </p:spPr>
        <p:txBody>
          <a:bodyPr>
            <a:noAutofit/>
          </a:bodyPr>
          <a:lstStyle/>
          <a:p>
            <a:pPr marL="0" lvl="0" indent="0">
              <a:spcBef>
                <a:spcPts val="2500"/>
              </a:spcBef>
              <a:buFont typeface="Arial" panose="020B0604020202020204" pitchFamily="34" charset="0"/>
              <a:buNone/>
            </a:pPr>
            <a:r>
              <a:rPr lang="en-US" sz="2000" b="1" dirty="0"/>
              <a:t>Fair Rent Regulation</a:t>
            </a:r>
          </a:p>
          <a:p>
            <a:pPr marL="0" lvl="1" indent="0">
              <a:buFont typeface="Arial" panose="020B0604020202020204" pitchFamily="34" charset="0"/>
              <a:buNone/>
            </a:pPr>
            <a:r>
              <a:rPr lang="en-US" sz="2000" dirty="0"/>
              <a:t>MOU protects residents by limiting unreasonable rent increases and setting clear rent adjustment procedures.</a:t>
            </a:r>
          </a:p>
          <a:p>
            <a:pPr marL="0" lvl="0" indent="0">
              <a:spcBef>
                <a:spcPts val="2500"/>
              </a:spcBef>
              <a:buFont typeface="Arial" panose="020B0604020202020204" pitchFamily="34" charset="0"/>
              <a:buNone/>
            </a:pPr>
            <a:r>
              <a:rPr lang="en-US" sz="2000" b="1" dirty="0"/>
              <a:t>Reasonable </a:t>
            </a:r>
            <a:r>
              <a:rPr lang="en-US" sz="2000" b="1" i="1" dirty="0"/>
              <a:t>Park </a:t>
            </a:r>
            <a:r>
              <a:rPr lang="en-US" sz="2000" b="1" dirty="0"/>
              <a:t>Owner Returns</a:t>
            </a:r>
          </a:p>
          <a:p>
            <a:pPr marL="0" lvl="1" indent="0">
              <a:buFont typeface="Arial" panose="020B0604020202020204" pitchFamily="34" charset="0"/>
              <a:buNone/>
            </a:pPr>
            <a:r>
              <a:rPr lang="en-US" sz="2000" dirty="0"/>
              <a:t>Ensures park owners earn income sufficient to support maintenance and improvements for tenant’s quality of life while earning a fair return on their investment.</a:t>
            </a:r>
          </a:p>
          <a:p>
            <a:pPr marL="0" lvl="0" indent="0">
              <a:spcBef>
                <a:spcPts val="2500"/>
              </a:spcBef>
              <a:buFont typeface="Arial" panose="020B0604020202020204" pitchFamily="34" charset="0"/>
              <a:buNone/>
            </a:pPr>
            <a:r>
              <a:rPr lang="en-US" sz="2000" b="1" dirty="0"/>
              <a:t>Open Communication Channels</a:t>
            </a:r>
          </a:p>
          <a:p>
            <a:pPr marL="0" lvl="1" indent="0">
              <a:buFont typeface="Arial" panose="020B0604020202020204" pitchFamily="34" charset="0"/>
              <a:buNone/>
            </a:pPr>
            <a:r>
              <a:rPr lang="en-US" sz="2000" dirty="0"/>
              <a:t>Establishes communication pathways for residents and owners to address concerns collaboratively.</a:t>
            </a:r>
          </a:p>
          <a:p>
            <a:pPr marL="0" lvl="0" indent="0">
              <a:spcBef>
                <a:spcPts val="2500"/>
              </a:spcBef>
              <a:buFont typeface="Arial" panose="020B0604020202020204" pitchFamily="34" charset="0"/>
              <a:buNone/>
            </a:pPr>
            <a:r>
              <a:rPr lang="en-US" sz="2000" b="1" dirty="0"/>
              <a:t>Transparent Processes and Dispute Resolution</a:t>
            </a:r>
          </a:p>
          <a:p>
            <a:pPr marL="0" lvl="1" indent="0">
              <a:buFont typeface="Arial" panose="020B0604020202020204" pitchFamily="34" charset="0"/>
              <a:buNone/>
            </a:pPr>
            <a:r>
              <a:rPr lang="en-US" sz="2000" dirty="0"/>
              <a:t>Formalizes procedures for improvements, cost passthroughs, billing transparency, voting, documentation, and dispute resolution.</a:t>
            </a:r>
          </a:p>
          <a:p>
            <a:pPr marL="0" lvl="1" indent="0">
              <a:buFont typeface="Arial" panose="020B0604020202020204" pitchFamily="34" charset="0"/>
              <a:buNone/>
            </a:pPr>
            <a:endParaRPr lang="en-US" sz="2000" i="1" dirty="0"/>
          </a:p>
          <a:p>
            <a:pPr marL="0" lvl="1" indent="0">
              <a:buFont typeface="Arial" panose="020B0604020202020204" pitchFamily="34" charset="0"/>
              <a:buNone/>
            </a:pPr>
            <a:r>
              <a:rPr lang="en-US" sz="2200" b="1" i="1" dirty="0"/>
              <a:t>Note</a:t>
            </a:r>
            <a:r>
              <a:rPr lang="en-US" sz="2200" dirty="0"/>
              <a:t>: Does not apply to homes owned by Park owners; covered by State tenant protection rules.</a:t>
            </a:r>
          </a:p>
        </p:txBody>
      </p:sp>
    </p:spTree>
    <p:extLst>
      <p:ext uri="{BB962C8B-B14F-4D97-AF65-F5344CB8AC3E}">
        <p14:creationId xmlns:p14="http://schemas.microsoft.com/office/powerpoint/2010/main" val="9271196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E842DE-1DFB-13A4-3D9F-45711E333A4B}"/>
              </a:ext>
            </a:extLst>
          </p:cNvPr>
          <p:cNvSpPr>
            <a:spLocks noGrp="1"/>
          </p:cNvSpPr>
          <p:nvPr>
            <p:ph type="title"/>
          </p:nvPr>
        </p:nvSpPr>
        <p:spPr>
          <a:xfrm>
            <a:off x="600122" y="330962"/>
            <a:ext cx="10485412" cy="1197864"/>
          </a:xfrm>
        </p:spPr>
        <p:txBody>
          <a:bodyPr>
            <a:normAutofit/>
          </a:bodyPr>
          <a:lstStyle/>
          <a:p>
            <a:r>
              <a:rPr lang="en-US" sz="4800" dirty="0" err="1"/>
              <a:t>Mh</a:t>
            </a:r>
            <a:r>
              <a:rPr lang="en-US" sz="4800" dirty="0"/>
              <a:t> parks that have signed mou or in progress</a:t>
            </a:r>
          </a:p>
        </p:txBody>
      </p:sp>
      <p:sp>
        <p:nvSpPr>
          <p:cNvPr id="4" name="Content Placeholder 3">
            <a:extLst>
              <a:ext uri="{FF2B5EF4-FFF2-40B4-BE49-F238E27FC236}">
                <a16:creationId xmlns:a16="http://schemas.microsoft.com/office/drawing/2014/main" id="{DFFDF954-CB08-D024-0FB8-19B872D9D9D9}"/>
              </a:ext>
            </a:extLst>
          </p:cNvPr>
          <p:cNvSpPr>
            <a:spLocks noGrp="1"/>
          </p:cNvSpPr>
          <p:nvPr>
            <p:ph sz="quarter" idx="14"/>
          </p:nvPr>
        </p:nvSpPr>
        <p:spPr>
          <a:xfrm>
            <a:off x="253892" y="1427967"/>
            <a:ext cx="11684216" cy="4759889"/>
          </a:xfrm>
        </p:spPr>
        <p:txBody>
          <a:bodyPr>
            <a:noAutofit/>
          </a:bodyPr>
          <a:lstStyle/>
          <a:p>
            <a:r>
              <a:rPr lang="en-US" sz="2800" b="1" dirty="0"/>
              <a:t>Signed MOU	</a:t>
            </a:r>
            <a:r>
              <a:rPr lang="en-US" sz="2800" dirty="0"/>
              <a:t>						</a:t>
            </a:r>
            <a:r>
              <a:rPr lang="en-US" sz="2800" b="1" dirty="0"/>
              <a:t>IN PROGRESS</a:t>
            </a:r>
          </a:p>
          <a:p>
            <a:r>
              <a:rPr lang="en-US" sz="2800" dirty="0"/>
              <a:t>1.Cherryfield, 16707 Garfield Ave		1. Los Amigos, 8052 Alhambra </a:t>
            </a:r>
          </a:p>
          <a:p>
            <a:r>
              <a:rPr lang="en-US" sz="2800" dirty="0"/>
              <a:t>2.Cinderella, 8600 Contreras Street		2. Americana, 16600 Downey Ave</a:t>
            </a:r>
          </a:p>
          <a:p>
            <a:r>
              <a:rPr lang="en-US" sz="2800" dirty="0"/>
              <a:t>3.Metropolitan Estates, 16600 Orange Ave</a:t>
            </a:r>
          </a:p>
          <a:p>
            <a:r>
              <a:rPr lang="en-US" sz="2800" dirty="0"/>
              <a:t>4.Orange Avenue, 15325 Orange Ave</a:t>
            </a:r>
          </a:p>
          <a:p>
            <a:r>
              <a:rPr lang="en-US" sz="2800" dirty="0"/>
              <a:t>5.Californian Estates, 7101 Rosecrans Ave</a:t>
            </a:r>
          </a:p>
          <a:p>
            <a:r>
              <a:rPr lang="en-US" sz="2800" dirty="0"/>
              <a:t>6.Woodland Grove, 8610-8614 Flower Street</a:t>
            </a:r>
          </a:p>
          <a:p>
            <a:r>
              <a:rPr lang="en-US" sz="2800" dirty="0"/>
              <a:t>7.Kay’s Trailer Park, 14903 Garfield Ave</a:t>
            </a:r>
          </a:p>
          <a:p>
            <a:r>
              <a:rPr lang="en-US" sz="2800" dirty="0"/>
              <a:t>8.Rio Puente, 6656 Rosecrans Ave</a:t>
            </a:r>
          </a:p>
        </p:txBody>
      </p:sp>
    </p:spTree>
    <p:extLst>
      <p:ext uri="{BB962C8B-B14F-4D97-AF65-F5344CB8AC3E}">
        <p14:creationId xmlns:p14="http://schemas.microsoft.com/office/powerpoint/2010/main" val="20467755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22A96-65C1-A9FB-1BAC-47F02B968192}"/>
              </a:ext>
            </a:extLst>
          </p:cNvPr>
          <p:cNvSpPr>
            <a:spLocks noGrp="1"/>
          </p:cNvSpPr>
          <p:nvPr>
            <p:ph type="title"/>
          </p:nvPr>
        </p:nvSpPr>
        <p:spPr/>
        <p:txBody>
          <a:bodyPr/>
          <a:lstStyle/>
          <a:p>
            <a:r>
              <a:rPr lang="en-US" dirty="0"/>
              <a:t>Rent increase amount</a:t>
            </a:r>
          </a:p>
        </p:txBody>
      </p:sp>
    </p:spTree>
    <p:extLst>
      <p:ext uri="{BB962C8B-B14F-4D97-AF65-F5344CB8AC3E}">
        <p14:creationId xmlns:p14="http://schemas.microsoft.com/office/powerpoint/2010/main" val="16940220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B2E9FE-A3EC-566E-0F6F-235BB5560ED8}"/>
              </a:ext>
            </a:extLst>
          </p:cNvPr>
          <p:cNvSpPr>
            <a:spLocks noGrp="1"/>
          </p:cNvSpPr>
          <p:nvPr>
            <p:ph type="title"/>
          </p:nvPr>
        </p:nvSpPr>
        <p:spPr>
          <a:xfrm>
            <a:off x="852490" y="950976"/>
            <a:ext cx="4617720" cy="1197864"/>
          </a:xfrm>
        </p:spPr>
        <p:txBody>
          <a:bodyPr anchor="t">
            <a:normAutofit/>
          </a:bodyPr>
          <a:lstStyle/>
          <a:p>
            <a:r>
              <a:rPr lang="en-US" dirty="0"/>
              <a:t>Rent Increases</a:t>
            </a:r>
          </a:p>
        </p:txBody>
      </p:sp>
      <p:sp>
        <p:nvSpPr>
          <p:cNvPr id="4" name="Content Placeholder 3">
            <a:extLst>
              <a:ext uri="{FF2B5EF4-FFF2-40B4-BE49-F238E27FC236}">
                <a16:creationId xmlns:a16="http://schemas.microsoft.com/office/drawing/2014/main" id="{F6D145B5-51EF-CF3B-B64F-9AC9C180A5D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5312229" y="542413"/>
            <a:ext cx="6117771" cy="5462451"/>
          </a:xfrm>
        </p:spPr>
        <p:txBody>
          <a:bodyPr>
            <a:noAutofit/>
          </a:bodyPr>
          <a:lstStyle/>
          <a:p>
            <a:pPr marL="0" lvl="0" indent="0">
              <a:spcBef>
                <a:spcPts val="2500"/>
              </a:spcBef>
              <a:buFont typeface="Arial" panose="020B0604020202020204" pitchFamily="34" charset="0"/>
              <a:buNone/>
            </a:pPr>
            <a:r>
              <a:rPr lang="en-US" sz="2400" b="1" dirty="0"/>
              <a:t>Annual Rent Increase Limits</a:t>
            </a:r>
          </a:p>
          <a:p>
            <a:pPr marL="0" lvl="1" indent="0">
              <a:buFont typeface="Arial" panose="020B0604020202020204" pitchFamily="34" charset="0"/>
              <a:buNone/>
            </a:pPr>
            <a:r>
              <a:rPr lang="en-US" sz="2000" dirty="0"/>
              <a:t>Rent may increase only once per 12-month period, with a </a:t>
            </a:r>
            <a:r>
              <a:rPr lang="en-US" sz="2000" b="1" dirty="0"/>
              <a:t>maximum cap of 3 percent</a:t>
            </a:r>
            <a:r>
              <a:rPr lang="en-US" sz="2000" dirty="0"/>
              <a:t>.</a:t>
            </a:r>
          </a:p>
        </p:txBody>
      </p:sp>
      <p:pic>
        <p:nvPicPr>
          <p:cNvPr id="8" name="Picture 7">
            <a:extLst>
              <a:ext uri="{FF2B5EF4-FFF2-40B4-BE49-F238E27FC236}">
                <a16:creationId xmlns:a16="http://schemas.microsoft.com/office/drawing/2014/main" id="{6FAEC1AF-1595-3B41-8688-610D54A71B0A}"/>
              </a:ext>
            </a:extLst>
          </p:cNvPr>
          <p:cNvPicPr>
            <a:picLocks noChangeAspect="1"/>
          </p:cNvPicPr>
          <p:nvPr/>
        </p:nvPicPr>
        <p:blipFill>
          <a:blip r:embed="rId3"/>
          <a:stretch>
            <a:fillRect/>
          </a:stretch>
        </p:blipFill>
        <p:spPr>
          <a:xfrm>
            <a:off x="200216" y="2148840"/>
            <a:ext cx="5112013" cy="2857647"/>
          </a:xfrm>
          <a:prstGeom prst="rect">
            <a:avLst/>
          </a:prstGeom>
        </p:spPr>
      </p:pic>
    </p:spTree>
    <p:extLst>
      <p:ext uri="{BB962C8B-B14F-4D97-AF65-F5344CB8AC3E}">
        <p14:creationId xmlns:p14="http://schemas.microsoft.com/office/powerpoint/2010/main" val="5971247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9684D5-362B-8FBF-9534-4EDB1AD271E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D2AC08-8182-8E84-B625-F413BB4B16A8}"/>
              </a:ext>
            </a:extLst>
          </p:cNvPr>
          <p:cNvSpPr>
            <a:spLocks noGrp="1"/>
          </p:cNvSpPr>
          <p:nvPr>
            <p:ph type="title"/>
          </p:nvPr>
        </p:nvSpPr>
        <p:spPr>
          <a:xfrm>
            <a:off x="889416" y="1116766"/>
            <a:ext cx="10304734" cy="1671403"/>
          </a:xfrm>
        </p:spPr>
        <p:txBody>
          <a:bodyPr>
            <a:normAutofit/>
          </a:bodyPr>
          <a:lstStyle/>
          <a:p>
            <a:r>
              <a:rPr lang="en-US" dirty="0"/>
              <a:t>Vacancy control</a:t>
            </a:r>
          </a:p>
        </p:txBody>
      </p:sp>
    </p:spTree>
    <p:extLst>
      <p:ext uri="{BB962C8B-B14F-4D97-AF65-F5344CB8AC3E}">
        <p14:creationId xmlns:p14="http://schemas.microsoft.com/office/powerpoint/2010/main" val="335838341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0E60DF-C10A-7631-98AA-7E86E1F078B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FE7E6A-495C-27D2-C8B3-5E5CF00BEE8E}"/>
              </a:ext>
            </a:extLst>
          </p:cNvPr>
          <p:cNvSpPr>
            <a:spLocks noGrp="1"/>
          </p:cNvSpPr>
          <p:nvPr>
            <p:ph type="title"/>
          </p:nvPr>
        </p:nvSpPr>
        <p:spPr>
          <a:xfrm>
            <a:off x="762000" y="728907"/>
            <a:ext cx="10304734" cy="1197864"/>
          </a:xfrm>
        </p:spPr>
        <p:txBody>
          <a:bodyPr>
            <a:normAutofit/>
          </a:bodyPr>
          <a:lstStyle/>
          <a:p>
            <a:r>
              <a:rPr lang="en-US" dirty="0"/>
              <a:t>Vacancy control – What is it?</a:t>
            </a:r>
          </a:p>
        </p:txBody>
      </p:sp>
      <p:sp>
        <p:nvSpPr>
          <p:cNvPr id="4" name="Content Placeholder 3">
            <a:extLst>
              <a:ext uri="{FF2B5EF4-FFF2-40B4-BE49-F238E27FC236}">
                <a16:creationId xmlns:a16="http://schemas.microsoft.com/office/drawing/2014/main" id="{7C95B3E2-C8B7-EDC9-3193-9DB9D7B3605F}"/>
              </a:ext>
            </a:extLst>
          </p:cNvPr>
          <p:cNvSpPr>
            <a:spLocks noGrp="1"/>
          </p:cNvSpPr>
          <p:nvPr>
            <p:ph sz="quarter" idx="14"/>
          </p:nvPr>
        </p:nvSpPr>
        <p:spPr>
          <a:xfrm>
            <a:off x="1125266" y="1926771"/>
            <a:ext cx="10739351" cy="3250092"/>
          </a:xfrm>
        </p:spPr>
        <p:txBody>
          <a:bodyPr>
            <a:normAutofit lnSpcReduction="10000"/>
          </a:bodyPr>
          <a:lstStyle/>
          <a:p>
            <a:pPr marL="0" lvl="0" indent="0" fontAlgn="t">
              <a:buNone/>
            </a:pPr>
            <a:r>
              <a:rPr lang="en-US" sz="3200" dirty="0"/>
              <a:t>It’s a rule that limits how much rent can increase when a housing space becomes vacant </a:t>
            </a:r>
            <a:r>
              <a:rPr lang="en-US" sz="3200" i="1" dirty="0"/>
              <a:t>and a new </a:t>
            </a:r>
            <a:r>
              <a:rPr lang="en-US" sz="3200" i="1" dirty="0" err="1"/>
              <a:t>mobilehome</a:t>
            </a:r>
            <a:r>
              <a:rPr lang="en-US" sz="3200" i="1" dirty="0"/>
              <a:t> owner moves into the park, or when ownership of a </a:t>
            </a:r>
            <a:r>
              <a:rPr lang="en-US" sz="3200" i="1" dirty="0" err="1"/>
              <a:t>mobilehome</a:t>
            </a:r>
            <a:r>
              <a:rPr lang="en-US" sz="3200" i="1" dirty="0"/>
              <a:t> ch</a:t>
            </a:r>
            <a:r>
              <a:rPr lang="en-US" sz="3200" dirty="0"/>
              <a:t>anges.</a:t>
            </a:r>
          </a:p>
          <a:p>
            <a:pPr marL="0" lvl="0" indent="0" fontAlgn="t">
              <a:buNone/>
            </a:pPr>
            <a:endParaRPr lang="en-US" sz="3200" dirty="0"/>
          </a:p>
          <a:p>
            <a:pPr marL="0" lvl="0" indent="0" fontAlgn="t">
              <a:buNone/>
            </a:pPr>
            <a:r>
              <a:rPr lang="en-US" sz="2800" dirty="0"/>
              <a:t>The purpose of vacancy control is to provide long-term affordability for subsequent homeowners and reduce incentives for park owners to evict tenants.</a:t>
            </a:r>
          </a:p>
        </p:txBody>
      </p:sp>
    </p:spTree>
    <p:extLst>
      <p:ext uri="{BB962C8B-B14F-4D97-AF65-F5344CB8AC3E}">
        <p14:creationId xmlns:p14="http://schemas.microsoft.com/office/powerpoint/2010/main" val="436339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FCD96F-5F56-A966-A899-DDAF617F15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4E46EC-4EF6-FD4E-3BE4-72C0DB7F4FD5}"/>
              </a:ext>
            </a:extLst>
          </p:cNvPr>
          <p:cNvSpPr>
            <a:spLocks noGrp="1"/>
          </p:cNvSpPr>
          <p:nvPr>
            <p:ph type="title"/>
          </p:nvPr>
        </p:nvSpPr>
        <p:spPr>
          <a:xfrm>
            <a:off x="762000" y="728907"/>
            <a:ext cx="10304734" cy="1197864"/>
          </a:xfrm>
        </p:spPr>
        <p:txBody>
          <a:bodyPr>
            <a:normAutofit fontScale="90000"/>
          </a:bodyPr>
          <a:lstStyle/>
          <a:p>
            <a:r>
              <a:rPr lang="en-US" dirty="0"/>
              <a:t>Vacancy control – When Rent adjustments are allowed</a:t>
            </a:r>
          </a:p>
        </p:txBody>
      </p:sp>
      <p:sp>
        <p:nvSpPr>
          <p:cNvPr id="4" name="Content Placeholder 3">
            <a:extLst>
              <a:ext uri="{FF2B5EF4-FFF2-40B4-BE49-F238E27FC236}">
                <a16:creationId xmlns:a16="http://schemas.microsoft.com/office/drawing/2014/main" id="{5453B91A-4518-2885-CC3E-935B2C5DD236}"/>
              </a:ext>
            </a:extLst>
          </p:cNvPr>
          <p:cNvSpPr>
            <a:spLocks noGrp="1"/>
          </p:cNvSpPr>
          <p:nvPr>
            <p:ph sz="quarter" idx="14"/>
          </p:nvPr>
        </p:nvSpPr>
        <p:spPr>
          <a:xfrm>
            <a:off x="1125266" y="1926771"/>
            <a:ext cx="10739351" cy="3250092"/>
          </a:xfrm>
        </p:spPr>
        <p:txBody>
          <a:bodyPr>
            <a:normAutofit/>
          </a:bodyPr>
          <a:lstStyle/>
          <a:p>
            <a:pPr marL="342900" lvl="0" indent="-342900" fontAlgn="t">
              <a:buFont typeface="+mj-lt"/>
              <a:buAutoNum type="arabicPeriod"/>
            </a:pPr>
            <a:r>
              <a:rPr lang="en-US" sz="3200" dirty="0"/>
              <a:t>New Homeowner Renting a Vacant Space</a:t>
            </a:r>
          </a:p>
          <a:p>
            <a:pPr marL="342900" lvl="0" indent="-342900" fontAlgn="t">
              <a:buFont typeface="+mj-lt"/>
              <a:buAutoNum type="arabicPeriod" startAt="2"/>
            </a:pPr>
            <a:r>
              <a:rPr lang="en-US" sz="3200" dirty="0"/>
              <a:t>Voluntary In‑Place Transfer (Home Sold to a Third Party)</a:t>
            </a:r>
          </a:p>
          <a:p>
            <a:pPr marL="342900" lvl="0" indent="-342900" fontAlgn="t">
              <a:buFont typeface="+mj-lt"/>
              <a:buAutoNum type="arabicPeriod" startAt="3"/>
            </a:pPr>
            <a:r>
              <a:rPr lang="en-US" sz="3200" dirty="0"/>
              <a:t>Home Purchased Directly from Park Owner</a:t>
            </a:r>
          </a:p>
          <a:p>
            <a:endParaRPr lang="en-US" dirty="0"/>
          </a:p>
        </p:txBody>
      </p:sp>
    </p:spTree>
    <p:extLst>
      <p:ext uri="{BB962C8B-B14F-4D97-AF65-F5344CB8AC3E}">
        <p14:creationId xmlns:p14="http://schemas.microsoft.com/office/powerpoint/2010/main" val="46327951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08E7A22-E647-26B5-66D8-E5882A65AC04}"/>
              </a:ext>
            </a:extLst>
          </p:cNvPr>
          <p:cNvSpPr>
            <a:spLocks noGrp="1"/>
          </p:cNvSpPr>
          <p:nvPr>
            <p:ph type="title"/>
          </p:nvPr>
        </p:nvSpPr>
        <p:spPr>
          <a:xfrm>
            <a:off x="818571" y="293215"/>
            <a:ext cx="11604170" cy="913494"/>
          </a:xfrm>
        </p:spPr>
        <p:txBody>
          <a:bodyPr>
            <a:noAutofit/>
          </a:bodyPr>
          <a:lstStyle/>
          <a:p>
            <a:pPr fontAlgn="t"/>
            <a:r>
              <a:rPr lang="en-US" dirty="0"/>
              <a:t>Vacancy control -- When rent Adjustments Are</a:t>
            </a:r>
            <a:br>
              <a:rPr lang="en-US" dirty="0"/>
            </a:br>
            <a:r>
              <a:rPr lang="en-US" i="1" dirty="0"/>
              <a:t>Not</a:t>
            </a:r>
            <a:r>
              <a:rPr lang="en-US" dirty="0"/>
              <a:t> Allowed</a:t>
            </a:r>
          </a:p>
        </p:txBody>
      </p:sp>
      <p:sp>
        <p:nvSpPr>
          <p:cNvPr id="4" name="Content Placeholder 3">
            <a:extLst>
              <a:ext uri="{FF2B5EF4-FFF2-40B4-BE49-F238E27FC236}">
                <a16:creationId xmlns:a16="http://schemas.microsoft.com/office/drawing/2014/main" id="{F9F8C3BC-6B0C-2243-2004-2117500C0164}"/>
              </a:ext>
            </a:extLst>
          </p:cNvPr>
          <p:cNvSpPr>
            <a:spLocks noGrp="1"/>
          </p:cNvSpPr>
          <p:nvPr>
            <p:ph sz="quarter" idx="14"/>
          </p:nvPr>
        </p:nvSpPr>
        <p:spPr>
          <a:xfrm>
            <a:off x="1314851" y="1656783"/>
            <a:ext cx="10341429" cy="5330952"/>
          </a:xfrm>
        </p:spPr>
        <p:txBody>
          <a:bodyPr>
            <a:normAutofit fontScale="92500" lnSpcReduction="10000"/>
          </a:bodyPr>
          <a:lstStyle/>
          <a:p>
            <a:pPr marL="342900" lvl="0" indent="-342900" fontAlgn="t">
              <a:buFont typeface="+mj-lt"/>
              <a:buAutoNum type="arabicPeriod"/>
            </a:pPr>
            <a:r>
              <a:rPr lang="en-US" sz="3200" dirty="0"/>
              <a:t>Homeowner moves existing mobilehome to another vacant space</a:t>
            </a:r>
          </a:p>
          <a:p>
            <a:pPr marL="342900" lvl="0" indent="-342900" fontAlgn="t">
              <a:buFont typeface="+mj-lt"/>
              <a:buAutoNum type="arabicPeriod"/>
            </a:pPr>
            <a:r>
              <a:rPr lang="en-US" sz="3200" dirty="0"/>
              <a:t>Temporary removal of </a:t>
            </a:r>
            <a:r>
              <a:rPr lang="en-US" sz="3200" dirty="0" err="1"/>
              <a:t>mobilehome</a:t>
            </a:r>
            <a:r>
              <a:rPr lang="en-US" sz="3200" dirty="0"/>
              <a:t> for park improvements or homeowner upgrades</a:t>
            </a:r>
          </a:p>
          <a:p>
            <a:pPr marL="342900" lvl="0" indent="-342900" fontAlgn="t">
              <a:buFont typeface="+mj-lt"/>
              <a:buAutoNum type="arabicPeriod"/>
            </a:pPr>
            <a:r>
              <a:rPr lang="en-US" sz="3200" dirty="0"/>
              <a:t>Changes in ownership that keep the homeowner in residence</a:t>
            </a:r>
          </a:p>
          <a:p>
            <a:pPr marL="457200" lvl="1" indent="0" fontAlgn="t">
              <a:buNone/>
            </a:pPr>
            <a:r>
              <a:rPr lang="en-US" sz="2400" dirty="0"/>
              <a:t>Adding/removing co‑owners</a:t>
            </a:r>
          </a:p>
          <a:p>
            <a:pPr marL="457200" lvl="1" indent="0" fontAlgn="t">
              <a:buNone/>
            </a:pPr>
            <a:r>
              <a:rPr lang="en-US" sz="2400" dirty="0"/>
              <a:t>Transfers to another current resident relocating within the park</a:t>
            </a:r>
          </a:p>
          <a:p>
            <a:pPr marL="457200" lvl="1" indent="0" fontAlgn="t">
              <a:buNone/>
            </a:pPr>
            <a:r>
              <a:rPr lang="en-US" sz="2400" dirty="0"/>
              <a:t>Transfers to surviving joint tenant; heirs; personal representative upon death</a:t>
            </a:r>
          </a:p>
          <a:p>
            <a:pPr marL="457200" lvl="1" indent="0" fontAlgn="t">
              <a:buNone/>
            </a:pPr>
            <a:r>
              <a:rPr lang="en-US" sz="2400" dirty="0"/>
              <a:t>Transfers due to divorce/legal separation</a:t>
            </a:r>
          </a:p>
          <a:p>
            <a:pPr marL="457200" lvl="1" indent="0" fontAlgn="t">
              <a:buNone/>
            </a:pPr>
            <a:r>
              <a:rPr lang="en-US" sz="2400" dirty="0"/>
              <a:t>Transfer into a trust where homeowner remains beneficiary/trustee</a:t>
            </a:r>
          </a:p>
          <a:p>
            <a:pPr marL="342900" lvl="0" indent="-342900" fontAlgn="t">
              <a:buFont typeface="+mj-lt"/>
              <a:buAutoNum type="arabicPeriod"/>
            </a:pPr>
            <a:r>
              <a:rPr lang="en-US" sz="3200" dirty="0"/>
              <a:t>Moving an existing </a:t>
            </a:r>
            <a:r>
              <a:rPr lang="en-US" sz="3200" dirty="0" err="1"/>
              <a:t>mobilehome</a:t>
            </a:r>
            <a:r>
              <a:rPr lang="en-US" sz="3200" dirty="0"/>
              <a:t> to a newly vacant space</a:t>
            </a:r>
          </a:p>
          <a:p>
            <a:pPr marL="457200" lvl="1" indent="0" fontAlgn="t">
              <a:buNone/>
            </a:pPr>
            <a:r>
              <a:rPr lang="en-US" sz="2400" dirty="0"/>
              <a:t>No increase for the homeowner who moves</a:t>
            </a:r>
          </a:p>
          <a:p>
            <a:pPr marL="457200" lvl="1" indent="0" fontAlgn="t">
              <a:buNone/>
            </a:pPr>
            <a:r>
              <a:rPr lang="en-US" sz="2400" dirty="0"/>
              <a:t>However, the space they vacated </a:t>
            </a:r>
            <a:r>
              <a:rPr lang="en-US" sz="2400" b="1" dirty="0"/>
              <a:t>may</a:t>
            </a:r>
            <a:r>
              <a:rPr lang="en-US" sz="2400" dirty="0"/>
              <a:t> receive a Vacancy Adjustment.</a:t>
            </a:r>
          </a:p>
          <a:p>
            <a:endParaRPr lang="en-US" dirty="0"/>
          </a:p>
        </p:txBody>
      </p:sp>
    </p:spTree>
    <p:extLst>
      <p:ext uri="{BB962C8B-B14F-4D97-AF65-F5344CB8AC3E}">
        <p14:creationId xmlns:p14="http://schemas.microsoft.com/office/powerpoint/2010/main" val="372734009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7728D7-6EBF-6F62-4DAF-AA4FE4921F6B}"/>
              </a:ext>
            </a:extLst>
          </p:cNvPr>
          <p:cNvSpPr>
            <a:spLocks noGrp="1"/>
          </p:cNvSpPr>
          <p:nvPr>
            <p:ph type="title"/>
          </p:nvPr>
        </p:nvSpPr>
        <p:spPr/>
        <p:txBody>
          <a:bodyPr/>
          <a:lstStyle/>
          <a:p>
            <a:r>
              <a:rPr lang="en-US" dirty="0"/>
              <a:t>Capital Projects: rent Pass‑Throughs </a:t>
            </a:r>
          </a:p>
        </p:txBody>
      </p:sp>
    </p:spTree>
    <p:extLst>
      <p:ext uri="{BB962C8B-B14F-4D97-AF65-F5344CB8AC3E}">
        <p14:creationId xmlns:p14="http://schemas.microsoft.com/office/powerpoint/2010/main" val="1013304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E637C0-14F1-DB2E-A6B8-1F9C0A393256}"/>
              </a:ext>
            </a:extLst>
          </p:cNvPr>
          <p:cNvSpPr>
            <a:spLocks noGrp="1"/>
          </p:cNvSpPr>
          <p:nvPr>
            <p:ph type="title"/>
          </p:nvPr>
        </p:nvSpPr>
        <p:spPr/>
        <p:txBody>
          <a:bodyPr/>
          <a:lstStyle/>
          <a:p>
            <a:r>
              <a:rPr lang="en-US" dirty="0"/>
              <a:t>Capital Projects</a:t>
            </a:r>
          </a:p>
        </p:txBody>
      </p:sp>
      <p:sp>
        <p:nvSpPr>
          <p:cNvPr id="3" name="Content Placeholder 2">
            <a:extLst>
              <a:ext uri="{FF2B5EF4-FFF2-40B4-BE49-F238E27FC236}">
                <a16:creationId xmlns:a16="http://schemas.microsoft.com/office/drawing/2014/main" id="{D699C14F-1ACB-868D-AEDA-DD9E01B832A7}"/>
              </a:ext>
            </a:extLst>
          </p:cNvPr>
          <p:cNvSpPr>
            <a:spLocks noGrp="1"/>
          </p:cNvSpPr>
          <p:nvPr>
            <p:ph idx="1"/>
          </p:nvPr>
        </p:nvSpPr>
        <p:spPr>
          <a:xfrm>
            <a:off x="1024127" y="1963711"/>
            <a:ext cx="9720073" cy="4234721"/>
          </a:xfrm>
        </p:spPr>
        <p:txBody>
          <a:bodyPr>
            <a:normAutofit lnSpcReduction="10000"/>
          </a:bodyPr>
          <a:lstStyle/>
          <a:p>
            <a:pPr marL="91440" marR="0" lvl="0" indent="-91440" algn="l" defTabSz="914400" rtl="0" eaLnBrk="1" fontAlgn="auto" latinLnBrk="0" hangingPunct="1">
              <a:lnSpc>
                <a:spcPct val="90000"/>
              </a:lnSpc>
              <a:spcBef>
                <a:spcPts val="1200"/>
              </a:spcBef>
              <a:spcAft>
                <a:spcPts val="200"/>
              </a:spcAft>
              <a:buClr>
                <a:srgbClr val="4F81BD"/>
              </a:buClr>
              <a:buSzTx/>
              <a:buFont typeface="Tw Cen MT" panose="020B0602020104020603" pitchFamily="34" charset="0"/>
              <a:buChar char=" "/>
              <a:tabLst/>
              <a:defRPr/>
            </a:pPr>
            <a:r>
              <a:rPr kumimoji="0" lang="en-US" sz="2800" b="0" i="0" u="sng" strike="noStrike" kern="1200" cap="none" spc="0" normalizeH="0" baseline="0" noProof="0" dirty="0">
                <a:ln>
                  <a:noFill/>
                </a:ln>
                <a:solidFill>
                  <a:prstClr val="black"/>
                </a:solidFill>
                <a:effectLst/>
                <a:uLnTx/>
                <a:uFillTx/>
                <a:latin typeface="Tw Cen MT" panose="020B0602020104020603"/>
                <a:ea typeface="+mn-ea"/>
                <a:cs typeface="+mn-cs"/>
              </a:rPr>
              <a:t>Categories</a:t>
            </a:r>
            <a:r>
              <a:rPr kumimoji="0" lang="en-US" sz="2800" b="0" i="0" u="none" strike="noStrike" kern="1200" cap="none" spc="0" normalizeH="0" baseline="0" noProof="0" dirty="0">
                <a:ln>
                  <a:noFill/>
                </a:ln>
                <a:solidFill>
                  <a:prstClr val="black"/>
                </a:solidFill>
                <a:effectLst/>
                <a:uLnTx/>
                <a:uFillTx/>
                <a:latin typeface="Tw Cen MT" panose="020B0602020104020603"/>
                <a:ea typeface="+mn-ea"/>
                <a:cs typeface="+mn-cs"/>
              </a:rPr>
              <a:t>:</a:t>
            </a:r>
          </a:p>
          <a:p>
            <a:pPr marL="514350" marR="0" lvl="0" indent="-514350" algn="l" defTabSz="914400" rtl="0" eaLnBrk="1" fontAlgn="t" latinLnBrk="0" hangingPunct="1">
              <a:lnSpc>
                <a:spcPct val="90000"/>
              </a:lnSpc>
              <a:spcAft>
                <a:spcPts val="0"/>
              </a:spcAft>
              <a:buClr>
                <a:srgbClr val="4F81BD"/>
              </a:buClr>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Tw Cen MT" panose="020B0602020104020603"/>
                <a:ea typeface="+mn-ea"/>
                <a:cs typeface="+mn-cs"/>
              </a:rPr>
              <a:t>Capital Improvement</a:t>
            </a:r>
          </a:p>
          <a:p>
            <a:pPr marL="1028700" marR="0" lvl="4" indent="-342900" algn="l" defTabSz="914400" rtl="0" eaLnBrk="1" fontAlgn="t" latinLnBrk="0" hangingPunct="1">
              <a:lnSpc>
                <a:spcPct val="90000"/>
              </a:lnSpc>
              <a:spcBef>
                <a:spcPts val="0"/>
              </a:spcBef>
              <a:spcAft>
                <a:spcPts val="0"/>
              </a:spcAft>
              <a:buClr>
                <a:srgbClr val="4F81BD"/>
              </a:buClr>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Tw Cen MT" panose="020B0602020104020603"/>
                <a:ea typeface="+mn-ea"/>
                <a:cs typeface="+mn-cs"/>
              </a:rPr>
              <a:t>Examples: New parking areas/sidewalks /roads; new common area landscaping; new resident amenities such as play areas/pools/laundry rooms/common areas/bathrooms; construction of brand‑new buildings (clubhouse); and building expansions.</a:t>
            </a:r>
          </a:p>
          <a:p>
            <a:pPr marL="457200" marR="0" lvl="0" indent="-457200" algn="l" defTabSz="914400" rtl="0" eaLnBrk="1" fontAlgn="auto" latinLnBrk="0" hangingPunct="1">
              <a:lnSpc>
                <a:spcPct val="90000"/>
              </a:lnSpc>
              <a:spcBef>
                <a:spcPts val="1200"/>
              </a:spcBef>
              <a:spcAft>
                <a:spcPts val="200"/>
              </a:spcAft>
              <a:buClr>
                <a:srgbClr val="4F81BD"/>
              </a:buClr>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Tw Cen MT" panose="020B0602020104020603"/>
                <a:ea typeface="+mn-ea"/>
                <a:cs typeface="+mn-cs"/>
              </a:rPr>
              <a:t>Capital Replacement</a:t>
            </a:r>
          </a:p>
          <a:p>
            <a:pPr marL="1030288" marR="0" lvl="5" indent="-347663" algn="l" defTabSz="914400" rtl="0" eaLnBrk="1" fontAlgn="auto" latinLnBrk="0" hangingPunct="1">
              <a:lnSpc>
                <a:spcPct val="90000"/>
              </a:lnSpc>
              <a:spcBef>
                <a:spcPts val="200"/>
              </a:spcBef>
              <a:spcAft>
                <a:spcPts val="400"/>
              </a:spcAft>
              <a:buClr>
                <a:srgbClr val="4F81BD"/>
              </a:buClr>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Tw Cen MT" panose="020B0602020104020603"/>
                <a:ea typeface="+mn-ea"/>
                <a:cs typeface="+mn-cs"/>
              </a:rPr>
              <a:t>Examples: Replacement or full reconstruction of existing streets; sidewalks; gates; lighting; drainage; recreational amenities; and water/sewer systems.</a:t>
            </a:r>
          </a:p>
          <a:p>
            <a:pPr marL="457200" marR="0" lvl="0" indent="-457200" algn="l" defTabSz="914400" rtl="0" eaLnBrk="1" fontAlgn="auto" latinLnBrk="0" hangingPunct="1">
              <a:lnSpc>
                <a:spcPct val="90000"/>
              </a:lnSpc>
              <a:spcBef>
                <a:spcPts val="1200"/>
              </a:spcBef>
              <a:spcAft>
                <a:spcPts val="200"/>
              </a:spcAft>
              <a:buClr>
                <a:srgbClr val="4F81BD"/>
              </a:buClr>
              <a:buSzTx/>
              <a:buFont typeface="+mj-lt"/>
              <a:buAutoNum type="arabicPeriod"/>
              <a:tabLst/>
              <a:defRPr/>
            </a:pPr>
            <a:r>
              <a:rPr kumimoji="0" lang="en-US" sz="2800" b="0" i="0" u="none" strike="noStrike" kern="1200" cap="none" spc="0" normalizeH="0" baseline="0" noProof="0" dirty="0">
                <a:ln>
                  <a:noFill/>
                </a:ln>
                <a:solidFill>
                  <a:prstClr val="black"/>
                </a:solidFill>
                <a:effectLst/>
                <a:uLnTx/>
                <a:uFillTx/>
                <a:latin typeface="Tw Cen MT" panose="020B0602020104020603"/>
                <a:ea typeface="+mn-ea"/>
                <a:cs typeface="+mn-cs"/>
              </a:rPr>
              <a:t>Repairs (</a:t>
            </a:r>
            <a:r>
              <a:rPr kumimoji="0" lang="en-US" sz="2800" b="0" i="1" u="sng" strike="noStrike" kern="1200" cap="none" spc="0" normalizeH="0" baseline="0" noProof="0" dirty="0">
                <a:ln>
                  <a:noFill/>
                </a:ln>
                <a:solidFill>
                  <a:prstClr val="black"/>
                </a:solidFill>
                <a:effectLst/>
                <a:uLnTx/>
                <a:uFillTx/>
                <a:latin typeface="Tw Cen MT" panose="020B0602020104020603"/>
                <a:ea typeface="+mn-ea"/>
                <a:cs typeface="+mn-cs"/>
              </a:rPr>
              <a:t>Not included in Rent Pass Throughs</a:t>
            </a:r>
            <a:endParaRPr kumimoji="0" lang="en-US" sz="2100" b="0" i="0" u="none" strike="noStrike" kern="1200" cap="none" spc="0" normalizeH="0" baseline="0" noProof="0" dirty="0">
              <a:ln>
                <a:noFill/>
              </a:ln>
              <a:solidFill>
                <a:prstClr val="black"/>
              </a:solidFill>
              <a:effectLst/>
              <a:uLnTx/>
              <a:uFillTx/>
              <a:latin typeface="Tw Cen MT" panose="020B0602020104020603"/>
              <a:ea typeface="+mn-ea"/>
              <a:cs typeface="+mn-cs"/>
            </a:endParaRPr>
          </a:p>
          <a:p>
            <a:pPr marL="1030288" marR="0" lvl="5" indent="-347663" algn="l" defTabSz="914400" rtl="0" eaLnBrk="1" fontAlgn="auto" latinLnBrk="0" hangingPunct="1">
              <a:lnSpc>
                <a:spcPct val="90000"/>
              </a:lnSpc>
              <a:spcBef>
                <a:spcPts val="200"/>
              </a:spcBef>
              <a:spcAft>
                <a:spcPts val="400"/>
              </a:spcAft>
              <a:buClr>
                <a:srgbClr val="4F81BD"/>
              </a:buClr>
              <a:buSzTx/>
              <a:buFont typeface="Arial" panose="020B0604020202020204" pitchFamily="34" charset="0"/>
              <a:buChar char="•"/>
              <a:tabLst/>
              <a:defRPr/>
            </a:pPr>
            <a:r>
              <a:rPr kumimoji="0" lang="en-US" sz="2100" b="0" i="0" u="none" strike="noStrike" kern="1200" cap="none" spc="0" normalizeH="0" baseline="0" noProof="0" dirty="0">
                <a:ln>
                  <a:noFill/>
                </a:ln>
                <a:solidFill>
                  <a:prstClr val="black"/>
                </a:solidFill>
                <a:effectLst/>
                <a:uLnTx/>
                <a:uFillTx/>
                <a:latin typeface="Tw Cen MT" panose="020B0602020104020603"/>
                <a:ea typeface="+mn-ea"/>
                <a:cs typeface="+mn-cs"/>
              </a:rPr>
              <a:t>Examples: Slurry seal of streets, replacement of street signs, repair of fallen bricks/stones/wood on an existing fence.</a:t>
            </a:r>
          </a:p>
        </p:txBody>
      </p:sp>
    </p:spTree>
    <p:extLst>
      <p:ext uri="{BB962C8B-B14F-4D97-AF65-F5344CB8AC3E}">
        <p14:creationId xmlns:p14="http://schemas.microsoft.com/office/powerpoint/2010/main" val="37870741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0B5A8-DD56-A8B8-7842-586215BC852D}"/>
              </a:ext>
            </a:extLst>
          </p:cNvPr>
          <p:cNvSpPr>
            <a:spLocks noGrp="1"/>
          </p:cNvSpPr>
          <p:nvPr>
            <p:ph type="title"/>
          </p:nvPr>
        </p:nvSpPr>
        <p:spPr>
          <a:xfrm>
            <a:off x="987330" y="620831"/>
            <a:ext cx="11274552" cy="1237949"/>
          </a:xfrm>
        </p:spPr>
        <p:txBody>
          <a:bodyPr>
            <a:normAutofit fontScale="90000"/>
          </a:bodyPr>
          <a:lstStyle/>
          <a:p>
            <a:r>
              <a:rPr lang="en-US" dirty="0"/>
              <a:t>Examples – Capital replacement vs repairs</a:t>
            </a:r>
            <a:br>
              <a:rPr lang="en-US" dirty="0"/>
            </a:br>
            <a:r>
              <a:rPr lang="en-US" dirty="0"/>
              <a:t>	-- It’s in the Mou --</a:t>
            </a:r>
          </a:p>
        </p:txBody>
      </p:sp>
      <p:pic>
        <p:nvPicPr>
          <p:cNvPr id="10" name="Picture 9">
            <a:extLst>
              <a:ext uri="{FF2B5EF4-FFF2-40B4-BE49-F238E27FC236}">
                <a16:creationId xmlns:a16="http://schemas.microsoft.com/office/drawing/2014/main" id="{8F347416-2E87-E4D1-0E6E-990FF1102C35}"/>
              </a:ext>
            </a:extLst>
          </p:cNvPr>
          <p:cNvPicPr>
            <a:picLocks noChangeAspect="1"/>
          </p:cNvPicPr>
          <p:nvPr/>
        </p:nvPicPr>
        <p:blipFill>
          <a:blip r:embed="rId2"/>
          <a:srcRect/>
          <a:stretch>
            <a:fillRect/>
          </a:stretch>
        </p:blipFill>
        <p:spPr>
          <a:xfrm>
            <a:off x="5977441" y="1186543"/>
            <a:ext cx="5227230" cy="5395400"/>
          </a:xfrm>
          <a:prstGeom prst="rect">
            <a:avLst/>
          </a:prstGeom>
        </p:spPr>
      </p:pic>
    </p:spTree>
    <p:extLst>
      <p:ext uri="{BB962C8B-B14F-4D97-AF65-F5344CB8AC3E}">
        <p14:creationId xmlns:p14="http://schemas.microsoft.com/office/powerpoint/2010/main" val="393290186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A2B6C0-1B2F-1D21-B2C9-46ECF7C6C6BA}"/>
              </a:ext>
            </a:extLst>
          </p:cNvPr>
          <p:cNvSpPr>
            <a:spLocks noGrp="1"/>
          </p:cNvSpPr>
          <p:nvPr>
            <p:ph type="title"/>
          </p:nvPr>
        </p:nvSpPr>
        <p:spPr>
          <a:xfrm>
            <a:off x="876924" y="693136"/>
            <a:ext cx="10720939" cy="1197864"/>
          </a:xfrm>
        </p:spPr>
        <p:txBody>
          <a:bodyPr>
            <a:noAutofit/>
          </a:bodyPr>
          <a:lstStyle/>
          <a:p>
            <a:r>
              <a:rPr lang="en-US" dirty="0"/>
              <a:t>Capital improvement/replacement</a:t>
            </a:r>
            <a:br>
              <a:rPr lang="en-US" dirty="0"/>
            </a:br>
            <a:r>
              <a:rPr lang="en-US" dirty="0"/>
              <a:t>Pass‑Through Adjustment </a:t>
            </a:r>
          </a:p>
        </p:txBody>
      </p:sp>
      <p:sp>
        <p:nvSpPr>
          <p:cNvPr id="4" name="Content Placeholder 3">
            <a:extLst>
              <a:ext uri="{FF2B5EF4-FFF2-40B4-BE49-F238E27FC236}">
                <a16:creationId xmlns:a16="http://schemas.microsoft.com/office/drawing/2014/main" id="{0DAF2CF5-75AD-6BC7-B458-686C8B5B84EC}"/>
              </a:ext>
            </a:extLst>
          </p:cNvPr>
          <p:cNvSpPr>
            <a:spLocks noGrp="1"/>
          </p:cNvSpPr>
          <p:nvPr>
            <p:ph sz="quarter" idx="14"/>
          </p:nvPr>
        </p:nvSpPr>
        <p:spPr>
          <a:xfrm>
            <a:off x="555584" y="2937440"/>
            <a:ext cx="11363618" cy="4458066"/>
          </a:xfrm>
        </p:spPr>
        <p:txBody>
          <a:bodyPr>
            <a:normAutofit lnSpcReduction="10000"/>
          </a:bodyPr>
          <a:lstStyle/>
          <a:p>
            <a:pPr marL="0" lvl="0" indent="0" fontAlgn="t">
              <a:buNone/>
            </a:pPr>
            <a:r>
              <a:rPr lang="en-US" sz="2400" b="1" dirty="0"/>
              <a:t>Max 4%* of base rent annual increase for pass‑throughs.</a:t>
            </a:r>
            <a:r>
              <a:rPr lang="en-US" sz="2400" b="1" i="1" dirty="0"/>
              <a:t> </a:t>
            </a:r>
            <a:r>
              <a:rPr lang="en-US" sz="2400" i="1" dirty="0"/>
              <a:t>Owners can recover up to 75% of total cost for capital replacements or capital improvements. </a:t>
            </a:r>
          </a:p>
          <a:p>
            <a:pPr marL="516636" lvl="1" indent="-342900" fontAlgn="t">
              <a:buFont typeface="Arial" panose="020B0604020202020204" pitchFamily="34" charset="0"/>
              <a:buChar char="•"/>
            </a:pPr>
            <a:r>
              <a:rPr lang="en-US" sz="2400" b="1" i="1" dirty="0"/>
              <a:t>Example</a:t>
            </a:r>
            <a:r>
              <a:rPr lang="en-US" sz="2400" i="1" dirty="0"/>
              <a:t>: $1,000 (your monthly base rent) * 4% =  $40 added to your rent</a:t>
            </a:r>
          </a:p>
          <a:p>
            <a:pPr marL="516636" lvl="1" indent="-342900" fontAlgn="t">
              <a:buFont typeface="Arial" panose="020B0604020202020204" pitchFamily="34" charset="0"/>
              <a:buChar char="•"/>
            </a:pPr>
            <a:r>
              <a:rPr lang="en-US" sz="2400" i="1" dirty="0"/>
              <a:t>Pass-through adjustment is </a:t>
            </a:r>
            <a:r>
              <a:rPr lang="en-US" sz="2400" i="1" u="sng" dirty="0"/>
              <a:t>not</a:t>
            </a:r>
            <a:r>
              <a:rPr lang="en-US" sz="2400" i="1" dirty="0"/>
              <a:t> included in rent to calculate future rent increases.</a:t>
            </a:r>
          </a:p>
          <a:p>
            <a:pPr marL="516636" lvl="1" indent="-342900" fontAlgn="t">
              <a:buFont typeface="Arial" panose="020B0604020202020204" pitchFamily="34" charset="0"/>
              <a:buChar char="•"/>
            </a:pPr>
            <a:r>
              <a:rPr lang="en-US" sz="2400" i="1" dirty="0"/>
              <a:t>Pass-through adjustment must be separately listed on the monthly rent statement.</a:t>
            </a:r>
          </a:p>
          <a:p>
            <a:pPr marL="516636" lvl="1" indent="-342900" fontAlgn="t">
              <a:buFont typeface="Arial" panose="020B0604020202020204" pitchFamily="34" charset="0"/>
              <a:buChar char="•"/>
            </a:pPr>
            <a:r>
              <a:rPr lang="en-US" sz="2400" i="1" dirty="0"/>
              <a:t>Pass-through adjustment is </a:t>
            </a:r>
            <a:r>
              <a:rPr lang="en-US" sz="2400" i="1" u="sng" dirty="0"/>
              <a:t>temporary</a:t>
            </a:r>
            <a:r>
              <a:rPr lang="en-US" sz="2400" i="1" dirty="0"/>
              <a:t> and must be removed once the project cost is paid off.</a:t>
            </a:r>
          </a:p>
          <a:p>
            <a:pPr marL="0" lvl="0" indent="0">
              <a:spcBef>
                <a:spcPts val="2500"/>
              </a:spcBef>
              <a:buFont typeface="Arial" panose="020B0604020202020204" pitchFamily="34" charset="0"/>
              <a:buNone/>
            </a:pPr>
            <a:r>
              <a:rPr lang="en-US" sz="2400" b="1" dirty="0"/>
              <a:t>Notice of Increase. </a:t>
            </a:r>
            <a:r>
              <a:rPr lang="en-US" sz="2400" dirty="0"/>
              <a:t>Owner must provide the affected Spaces with at least ninety (90) days written notice of the proposed Capital Project Pass-Through Adjustment.</a:t>
            </a:r>
          </a:p>
          <a:p>
            <a:pPr marL="0" indent="0">
              <a:spcBef>
                <a:spcPts val="2500"/>
              </a:spcBef>
              <a:buNone/>
            </a:pPr>
            <a:r>
              <a:rPr lang="en-US" sz="2400" dirty="0"/>
              <a:t>*</a:t>
            </a:r>
            <a:r>
              <a:rPr lang="en-US" sz="2400" i="1" dirty="0"/>
              <a:t>Includes adjustments for </a:t>
            </a:r>
            <a:r>
              <a:rPr lang="en-US" sz="2400" i="1" u="sng" dirty="0"/>
              <a:t>Emergency Capital Replacements, Major Water or Sewer Capital Projects, and other Capital Improvements or Replacements, plus Pre‑MOU pass‑throughs</a:t>
            </a:r>
            <a:r>
              <a:rPr lang="en-US" sz="2400" i="1" dirty="0"/>
              <a:t>.</a:t>
            </a:r>
          </a:p>
          <a:p>
            <a:pPr marL="0" lvl="0" indent="0">
              <a:spcBef>
                <a:spcPts val="2500"/>
              </a:spcBef>
              <a:buFont typeface="Arial" panose="020B0604020202020204" pitchFamily="34" charset="0"/>
              <a:buNone/>
            </a:pPr>
            <a:endParaRPr lang="en-US" sz="2000" dirty="0"/>
          </a:p>
          <a:p>
            <a:pPr marL="0" lvl="1" indent="0">
              <a:buFont typeface="Arial" panose="020B0604020202020204" pitchFamily="34" charset="0"/>
              <a:buNone/>
            </a:pPr>
            <a:endParaRPr lang="en-US" sz="2200" dirty="0"/>
          </a:p>
          <a:p>
            <a:pPr marL="342900" lvl="0" indent="-342900" fontAlgn="t">
              <a:buFont typeface="Arial" panose="020B0604020202020204" pitchFamily="34" charset="0"/>
              <a:buChar char="•"/>
            </a:pPr>
            <a:endParaRPr lang="en-US" i="1" dirty="0"/>
          </a:p>
          <a:p>
            <a:endParaRPr lang="en-US" dirty="0"/>
          </a:p>
        </p:txBody>
      </p:sp>
    </p:spTree>
    <p:extLst>
      <p:ext uri="{BB962C8B-B14F-4D97-AF65-F5344CB8AC3E}">
        <p14:creationId xmlns:p14="http://schemas.microsoft.com/office/powerpoint/2010/main" val="14409868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9DDBE6-588C-8C40-B5E4-2B1F0C468D1E}"/>
              </a:ext>
            </a:extLst>
          </p:cNvPr>
          <p:cNvSpPr>
            <a:spLocks noGrp="1"/>
          </p:cNvSpPr>
          <p:nvPr>
            <p:ph type="title"/>
          </p:nvPr>
        </p:nvSpPr>
        <p:spPr>
          <a:xfrm>
            <a:off x="953871" y="852520"/>
            <a:ext cx="11111266" cy="788903"/>
          </a:xfrm>
        </p:spPr>
        <p:txBody>
          <a:bodyPr>
            <a:normAutofit/>
          </a:bodyPr>
          <a:lstStyle/>
          <a:p>
            <a:r>
              <a:rPr lang="en-US" dirty="0"/>
              <a:t>Capital </a:t>
            </a:r>
            <a:r>
              <a:rPr lang="en-US" i="1" dirty="0"/>
              <a:t>improvements</a:t>
            </a:r>
            <a:r>
              <a:rPr lang="en-US" dirty="0"/>
              <a:t> – </a:t>
            </a:r>
            <a:r>
              <a:rPr lang="en-US" dirty="0">
                <a:solidFill>
                  <a:srgbClr val="FF0000"/>
                </a:solidFill>
              </a:rPr>
              <a:t>requires ballot election</a:t>
            </a:r>
          </a:p>
        </p:txBody>
      </p:sp>
      <p:sp>
        <p:nvSpPr>
          <p:cNvPr id="4" name="Content Placeholder 3">
            <a:extLst>
              <a:ext uri="{FF2B5EF4-FFF2-40B4-BE49-F238E27FC236}">
                <a16:creationId xmlns:a16="http://schemas.microsoft.com/office/drawing/2014/main" id="{AC8BA84A-C053-F163-DAA9-F4359FDA1C69}"/>
              </a:ext>
            </a:extLst>
          </p:cNvPr>
          <p:cNvSpPr>
            <a:spLocks noGrp="1"/>
          </p:cNvSpPr>
          <p:nvPr>
            <p:ph sz="quarter" idx="14"/>
          </p:nvPr>
        </p:nvSpPr>
        <p:spPr>
          <a:xfrm>
            <a:off x="953871" y="1452098"/>
            <a:ext cx="11005457" cy="5330952"/>
          </a:xfrm>
        </p:spPr>
        <p:txBody>
          <a:bodyPr>
            <a:normAutofit lnSpcReduction="10000"/>
          </a:bodyPr>
          <a:lstStyle/>
          <a:p>
            <a:pPr marL="347472" indent="-347472" fontAlgn="t">
              <a:buFont typeface="Tw Cen MT" panose="020B0602020104020603" pitchFamily="34" charset="0"/>
              <a:buChar char="•"/>
            </a:pPr>
            <a:r>
              <a:rPr lang="en-US" sz="2400" dirty="0"/>
              <a:t>Must meet all criteria </a:t>
            </a:r>
            <a:r>
              <a:rPr lang="en-US" sz="2400" i="1" dirty="0"/>
              <a:t>to qualify as a “capital improvement”</a:t>
            </a:r>
            <a:r>
              <a:rPr lang="en-US" sz="2400" dirty="0"/>
              <a:t>:</a:t>
            </a:r>
          </a:p>
          <a:p>
            <a:pPr marL="828929" lvl="3" indent="-336550" fontAlgn="t">
              <a:buFont typeface="Arial" panose="020B0604020202020204" pitchFamily="34" charset="0"/>
              <a:buChar char="•"/>
            </a:pPr>
            <a:r>
              <a:rPr lang="en-US" sz="2000" dirty="0"/>
              <a:t>Must be </a:t>
            </a:r>
            <a:r>
              <a:rPr lang="en-US" sz="2000" b="1" dirty="0"/>
              <a:t>new construction</a:t>
            </a:r>
            <a:r>
              <a:rPr lang="en-US" sz="2000" dirty="0"/>
              <a:t>, not replacement of existing infrastructure, and not required due to </a:t>
            </a:r>
            <a:r>
              <a:rPr lang="en-US" sz="2000" b="1" dirty="0"/>
              <a:t>deferred maintenance.</a:t>
            </a:r>
            <a:endParaRPr lang="en-US" sz="2000" dirty="0"/>
          </a:p>
          <a:p>
            <a:pPr marL="342900" indent="-342900" fontAlgn="t">
              <a:buFont typeface="Arial" panose="020B0604020202020204" pitchFamily="34" charset="0"/>
              <a:buChar char="•"/>
            </a:pPr>
            <a:r>
              <a:rPr lang="en-US" sz="2400" dirty="0"/>
              <a:t>Built for purposes </a:t>
            </a:r>
            <a:r>
              <a:rPr lang="en-US" sz="2400" b="1" dirty="0"/>
              <a:t>other than maintenance/repair</a:t>
            </a:r>
          </a:p>
          <a:p>
            <a:pPr marL="845820" lvl="3" indent="-342900" fontAlgn="t">
              <a:buFont typeface="Arial" panose="020B0604020202020204" pitchFamily="34" charset="0"/>
              <a:buChar char="•"/>
            </a:pPr>
            <a:r>
              <a:rPr lang="en-US" sz="2000" dirty="0"/>
              <a:t>Completed </a:t>
            </a:r>
            <a:r>
              <a:rPr lang="en-US" sz="2000" b="1" dirty="0"/>
              <a:t>after</a:t>
            </a:r>
            <a:r>
              <a:rPr lang="en-US" sz="2000" dirty="0"/>
              <a:t> MOU effective date and by </a:t>
            </a:r>
            <a:r>
              <a:rPr lang="en-US" sz="2000" b="1" dirty="0"/>
              <a:t>current owner</a:t>
            </a:r>
          </a:p>
          <a:p>
            <a:pPr marL="845820" lvl="3" indent="-342900" fontAlgn="t">
              <a:buFont typeface="Arial" panose="020B0604020202020204" pitchFamily="34" charset="0"/>
              <a:buChar char="•"/>
            </a:pPr>
            <a:r>
              <a:rPr lang="en-US" sz="2000" dirty="0"/>
              <a:t>Located in the park, primarily benefits residents, and adds material value</a:t>
            </a:r>
          </a:p>
          <a:p>
            <a:pPr marL="845820" lvl="3" indent="-342900" fontAlgn="t">
              <a:buFont typeface="Arial" panose="020B0604020202020204" pitchFamily="34" charset="0"/>
              <a:buChar char="•"/>
            </a:pPr>
            <a:r>
              <a:rPr lang="en-US" sz="2000" dirty="0"/>
              <a:t>Value of </a:t>
            </a:r>
            <a:r>
              <a:rPr lang="en-US" sz="2000" i="1" dirty="0"/>
              <a:t>at least </a:t>
            </a:r>
            <a:r>
              <a:rPr lang="en-US" sz="2000" b="1" dirty="0"/>
              <a:t>$40,000+</a:t>
            </a:r>
            <a:r>
              <a:rPr lang="en-US" sz="2000" dirty="0"/>
              <a:t> (or </a:t>
            </a:r>
            <a:r>
              <a:rPr lang="en-US" sz="2000" b="1" dirty="0"/>
              <a:t>$20,000+</a:t>
            </a:r>
            <a:r>
              <a:rPr lang="en-US" sz="2000" dirty="0"/>
              <a:t> for small parks – less than 30 homes)</a:t>
            </a:r>
          </a:p>
          <a:p>
            <a:pPr marL="342900" lvl="0" indent="-342900" fontAlgn="t">
              <a:buFont typeface="Arial" panose="020B0604020202020204" pitchFamily="34" charset="0"/>
              <a:buChar char="•"/>
            </a:pPr>
            <a:r>
              <a:rPr lang="en-US" sz="2400" dirty="0"/>
              <a:t>Has a </a:t>
            </a:r>
            <a:r>
              <a:rPr lang="en-US" sz="2400" b="1" dirty="0"/>
              <a:t>life expectancy of 5+ years</a:t>
            </a:r>
          </a:p>
          <a:p>
            <a:pPr marL="845820" lvl="3" indent="-342900" fontAlgn="t">
              <a:buFont typeface="Arial" panose="020B0604020202020204" pitchFamily="34" charset="0"/>
              <a:buChar char="•"/>
            </a:pPr>
            <a:r>
              <a:rPr lang="en-US" sz="2000" dirty="0"/>
              <a:t>Cost </a:t>
            </a:r>
            <a:r>
              <a:rPr lang="en-US" sz="2000" i="1" dirty="0"/>
              <a:t>must </a:t>
            </a:r>
            <a:r>
              <a:rPr lang="en-US" sz="2000" dirty="0"/>
              <a:t>be amortized over useful life</a:t>
            </a:r>
          </a:p>
          <a:p>
            <a:pPr marL="845820" lvl="3" indent="-342900" fontAlgn="t">
              <a:buFont typeface="Arial" panose="020B0604020202020204" pitchFamily="34" charset="0"/>
              <a:buChar char="•"/>
            </a:pPr>
            <a:r>
              <a:rPr lang="en-US" sz="2000" i="1" dirty="0"/>
              <a:t>Cannot combine </a:t>
            </a:r>
            <a:r>
              <a:rPr lang="en-US" sz="2000" dirty="0"/>
              <a:t>with unrelated projects to meet minimum value</a:t>
            </a:r>
          </a:p>
          <a:p>
            <a:pPr marL="342900" indent="-342900" fontAlgn="t">
              <a:buFont typeface="Arial" panose="020B0604020202020204" pitchFamily="34" charset="0"/>
              <a:buChar char="•"/>
            </a:pPr>
            <a:r>
              <a:rPr lang="en-US" sz="2400" b="1" dirty="0"/>
              <a:t>Utility system projects</a:t>
            </a:r>
            <a:r>
              <a:rPr lang="en-US" sz="2400" dirty="0"/>
              <a:t> (gas, electric, CPUC‑regulated) are </a:t>
            </a:r>
            <a:r>
              <a:rPr lang="en-US" sz="2400" b="1" dirty="0"/>
              <a:t>not</a:t>
            </a:r>
            <a:r>
              <a:rPr lang="en-US" sz="2400" dirty="0"/>
              <a:t> Capital Improvements.</a:t>
            </a:r>
            <a:endParaRPr lang="en-US" sz="2400" b="1" dirty="0"/>
          </a:p>
          <a:p>
            <a:pPr marL="342900" lvl="0" indent="-342900" fontAlgn="t">
              <a:buFont typeface="Arial" panose="020B0604020202020204" pitchFamily="34" charset="0"/>
              <a:buChar char="•"/>
            </a:pPr>
            <a:r>
              <a:rPr lang="en-US" sz="2400" b="1" dirty="0"/>
              <a:t>At least two bids</a:t>
            </a:r>
            <a:r>
              <a:rPr lang="en-US" sz="2400" dirty="0"/>
              <a:t> solicited; lowest qualified bidder selected or written justification provided</a:t>
            </a:r>
            <a:br>
              <a:rPr lang="en-US" dirty="0"/>
            </a:br>
            <a:endParaRPr lang="en-US" dirty="0"/>
          </a:p>
        </p:txBody>
      </p:sp>
    </p:spTree>
    <p:extLst>
      <p:ext uri="{BB962C8B-B14F-4D97-AF65-F5344CB8AC3E}">
        <p14:creationId xmlns:p14="http://schemas.microsoft.com/office/powerpoint/2010/main" val="171567753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B9A5A-9A50-6D39-50EF-1DEF59698501}"/>
              </a:ext>
            </a:extLst>
          </p:cNvPr>
          <p:cNvSpPr>
            <a:spLocks noGrp="1"/>
          </p:cNvSpPr>
          <p:nvPr>
            <p:ph type="title"/>
          </p:nvPr>
        </p:nvSpPr>
        <p:spPr>
          <a:xfrm>
            <a:off x="790738" y="595753"/>
            <a:ext cx="11220123" cy="1268455"/>
          </a:xfrm>
        </p:spPr>
        <p:txBody>
          <a:bodyPr>
            <a:noAutofit/>
          </a:bodyPr>
          <a:lstStyle/>
          <a:p>
            <a:r>
              <a:rPr lang="en-US" dirty="0"/>
              <a:t>Capital </a:t>
            </a:r>
            <a:r>
              <a:rPr lang="en-US" i="1" dirty="0"/>
              <a:t>Improvements</a:t>
            </a:r>
            <a:r>
              <a:rPr lang="en-US" dirty="0"/>
              <a:t> pass-through –</a:t>
            </a:r>
            <a:br>
              <a:rPr lang="en-US" dirty="0"/>
            </a:br>
            <a:r>
              <a:rPr lang="en-US" dirty="0"/>
              <a:t>BALLOT procedures</a:t>
            </a:r>
          </a:p>
        </p:txBody>
      </p:sp>
      <p:sp>
        <p:nvSpPr>
          <p:cNvPr id="4" name="Content Placeholder 3">
            <a:extLst>
              <a:ext uri="{FF2B5EF4-FFF2-40B4-BE49-F238E27FC236}">
                <a16:creationId xmlns:a16="http://schemas.microsoft.com/office/drawing/2014/main" id="{569315BB-4298-BC48-706A-EF8DE8AC8E85}"/>
              </a:ext>
            </a:extLst>
          </p:cNvPr>
          <p:cNvSpPr>
            <a:spLocks noGrp="1"/>
          </p:cNvSpPr>
          <p:nvPr>
            <p:ph sz="quarter" idx="14"/>
          </p:nvPr>
        </p:nvSpPr>
        <p:spPr>
          <a:xfrm>
            <a:off x="790738" y="2119041"/>
            <a:ext cx="11401262" cy="4978802"/>
          </a:xfrm>
        </p:spPr>
        <p:txBody>
          <a:bodyPr>
            <a:normAutofit fontScale="92500" lnSpcReduction="10000"/>
          </a:bodyPr>
          <a:lstStyle/>
          <a:p>
            <a:pPr fontAlgn="t">
              <a:buNone/>
            </a:pPr>
            <a:r>
              <a:rPr lang="en-US" b="1" dirty="0"/>
              <a:t>60‑Day (before Construction) Written Notice to Homeowners &amp; City </a:t>
            </a:r>
            <a:endParaRPr lang="en-US" dirty="0"/>
          </a:p>
          <a:p>
            <a:pPr marL="342900" lvl="0" indent="-342900" fontAlgn="t">
              <a:buFont typeface="Arial" panose="020B0604020202020204" pitchFamily="34" charset="0"/>
              <a:buChar char="•"/>
            </a:pPr>
            <a:r>
              <a:rPr lang="en-US" dirty="0"/>
              <a:t>Notice must include:  Description of proposed Capital Improvement; estimated start and completion dates; full cost estimate itemized; contract availability for resident review; financing details (lender, interest rate, terms)</a:t>
            </a:r>
            <a:br>
              <a:rPr lang="en-US" dirty="0"/>
            </a:br>
            <a:r>
              <a:rPr lang="en-US" dirty="0"/>
              <a:t>• Date/time of the ballot election set by the City Clerk</a:t>
            </a:r>
          </a:p>
          <a:p>
            <a:pPr marL="342900" lvl="0" indent="-342900" fontAlgn="t">
              <a:buFont typeface="Arial" panose="020B0604020202020204" pitchFamily="34" charset="0"/>
              <a:buChar char="•"/>
            </a:pPr>
            <a:r>
              <a:rPr lang="en-US" dirty="0"/>
              <a:t>Notice may be mailed or posted on each home</a:t>
            </a:r>
          </a:p>
          <a:p>
            <a:pPr marL="0" lvl="0" indent="0" fontAlgn="t">
              <a:buNone/>
            </a:pPr>
            <a:endParaRPr lang="en-US" dirty="0"/>
          </a:p>
          <a:p>
            <a:pPr marL="0" lvl="0" indent="0" fontAlgn="t">
              <a:buNone/>
            </a:pPr>
            <a:r>
              <a:rPr lang="en-US" b="1" dirty="0"/>
              <a:t> Pre‑Construction Meeting (30‑Day Requirement)</a:t>
            </a:r>
            <a:endParaRPr lang="en-US" dirty="0"/>
          </a:p>
          <a:p>
            <a:pPr marL="342900" lvl="0" indent="-342900" fontAlgn="t">
              <a:buFont typeface="Arial" panose="020B0604020202020204" pitchFamily="34" charset="0"/>
              <a:buChar char="•"/>
            </a:pPr>
            <a:r>
              <a:rPr lang="en-US" dirty="0"/>
              <a:t>At least </a:t>
            </a:r>
            <a:r>
              <a:rPr lang="en-US" b="1" dirty="0"/>
              <a:t>30 days before construction</a:t>
            </a:r>
            <a:r>
              <a:rPr lang="en-US" dirty="0"/>
              <a:t>, Owner must meet with Homeowners, Residents, and the Oversight Board.</a:t>
            </a:r>
          </a:p>
          <a:p>
            <a:pPr marL="342900" lvl="0" indent="-342900" fontAlgn="t">
              <a:buFont typeface="Arial" panose="020B0604020202020204" pitchFamily="34" charset="0"/>
              <a:buChar char="•"/>
            </a:pPr>
            <a:r>
              <a:rPr lang="en-US" dirty="0"/>
              <a:t>Must post and serve meeting notice </a:t>
            </a:r>
            <a:r>
              <a:rPr lang="en-US" b="1" dirty="0"/>
              <a:t>15 days in advance</a:t>
            </a:r>
            <a:r>
              <a:rPr lang="en-US" dirty="0"/>
              <a:t>.</a:t>
            </a:r>
          </a:p>
          <a:p>
            <a:pPr marL="342900" lvl="0" indent="-342900" fontAlgn="t">
              <a:buFont typeface="Arial" panose="020B0604020202020204" pitchFamily="34" charset="0"/>
              <a:buChar char="•"/>
            </a:pPr>
            <a:r>
              <a:rPr lang="en-US" dirty="0"/>
              <a:t>During the meeting, Owner must provide: Summary of project scope and full cost breakdown; reasons for the Capital Improvement; summary of all bids received; explanation of contractor selection</a:t>
            </a:r>
            <a:br>
              <a:rPr lang="en-US" dirty="0"/>
            </a:br>
            <a:endParaRPr lang="en-US" dirty="0"/>
          </a:p>
          <a:p>
            <a:endParaRPr lang="en-US" dirty="0"/>
          </a:p>
        </p:txBody>
      </p:sp>
    </p:spTree>
    <p:extLst>
      <p:ext uri="{BB962C8B-B14F-4D97-AF65-F5344CB8AC3E}">
        <p14:creationId xmlns:p14="http://schemas.microsoft.com/office/powerpoint/2010/main" val="83638162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207465-3FBD-5282-D284-B56852F8F458}"/>
              </a:ext>
            </a:extLst>
          </p:cNvPr>
          <p:cNvSpPr>
            <a:spLocks noGrp="1"/>
          </p:cNvSpPr>
          <p:nvPr>
            <p:ph type="title"/>
          </p:nvPr>
        </p:nvSpPr>
        <p:spPr>
          <a:xfrm>
            <a:off x="905520" y="468900"/>
            <a:ext cx="11589184" cy="1479821"/>
          </a:xfrm>
        </p:spPr>
        <p:txBody>
          <a:bodyPr>
            <a:noAutofit/>
          </a:bodyPr>
          <a:lstStyle/>
          <a:p>
            <a:r>
              <a:rPr lang="en-US" dirty="0"/>
              <a:t>Capital </a:t>
            </a:r>
            <a:r>
              <a:rPr lang="en-US" i="1" dirty="0"/>
              <a:t>Improvements</a:t>
            </a:r>
            <a:r>
              <a:rPr lang="en-US" dirty="0"/>
              <a:t> pass-through – </a:t>
            </a:r>
            <a:br>
              <a:rPr lang="en-US" dirty="0"/>
            </a:br>
            <a:r>
              <a:rPr lang="en-US" dirty="0"/>
              <a:t>BALLOT procedures (continued) </a:t>
            </a:r>
          </a:p>
        </p:txBody>
      </p:sp>
      <p:sp>
        <p:nvSpPr>
          <p:cNvPr id="4" name="Content Placeholder 3">
            <a:extLst>
              <a:ext uri="{FF2B5EF4-FFF2-40B4-BE49-F238E27FC236}">
                <a16:creationId xmlns:a16="http://schemas.microsoft.com/office/drawing/2014/main" id="{FD9DCB94-0A21-40AD-E2E9-504157C1C669}"/>
              </a:ext>
            </a:extLst>
          </p:cNvPr>
          <p:cNvSpPr>
            <a:spLocks noGrp="1"/>
          </p:cNvSpPr>
          <p:nvPr>
            <p:ph sz="quarter" idx="14"/>
          </p:nvPr>
        </p:nvSpPr>
        <p:spPr>
          <a:xfrm>
            <a:off x="1037303" y="1863925"/>
            <a:ext cx="10523326" cy="5330952"/>
          </a:xfrm>
        </p:spPr>
        <p:txBody>
          <a:bodyPr/>
          <a:lstStyle/>
          <a:p>
            <a:pPr fontAlgn="t">
              <a:buFont typeface="Arial" panose="020B0604020202020204" pitchFamily="34" charset="0"/>
              <a:buChar char="•"/>
            </a:pPr>
            <a:r>
              <a:rPr lang="en-US" dirty="0"/>
              <a:t>City of Paramount City Clerk conducts election </a:t>
            </a:r>
            <a:r>
              <a:rPr lang="en-US" b="1" dirty="0"/>
              <a:t>30 days before construction</a:t>
            </a:r>
            <a:r>
              <a:rPr lang="en-US" dirty="0"/>
              <a:t>.</a:t>
            </a:r>
            <a:endParaRPr lang="en-US" b="1" dirty="0"/>
          </a:p>
          <a:p>
            <a:pPr fontAlgn="t">
              <a:buFont typeface="Arial" panose="020B0604020202020204" pitchFamily="34" charset="0"/>
              <a:buChar char="•"/>
            </a:pPr>
            <a:r>
              <a:rPr lang="en-US" b="1" dirty="0"/>
              <a:t>One ballot per mobilehome space</a:t>
            </a:r>
            <a:r>
              <a:rPr lang="en-US" dirty="0"/>
              <a:t>.</a:t>
            </a:r>
          </a:p>
          <a:p>
            <a:pPr marL="342900" lvl="0" indent="-342900" fontAlgn="t">
              <a:buFont typeface="Arial" panose="020B0604020202020204" pitchFamily="34" charset="0"/>
              <a:buChar char="•"/>
            </a:pPr>
            <a:r>
              <a:rPr lang="en-US" dirty="0"/>
              <a:t>Requires </a:t>
            </a:r>
            <a:r>
              <a:rPr lang="en-US" b="1" dirty="0"/>
              <a:t>majority approval (50% + 1) of occupied spaces</a:t>
            </a:r>
            <a:r>
              <a:rPr lang="en-US" dirty="0"/>
              <a:t>. Without majority approval, </a:t>
            </a:r>
            <a:r>
              <a:rPr lang="en-US" b="1" dirty="0"/>
              <a:t>costs cannot be passed through</a:t>
            </a:r>
            <a:r>
              <a:rPr lang="en-US" dirty="0"/>
              <a:t>.</a:t>
            </a:r>
          </a:p>
          <a:p>
            <a:pPr marL="342900" lvl="0" indent="-342900" fontAlgn="t">
              <a:buFont typeface="Arial" panose="020B0604020202020204" pitchFamily="34" charset="0"/>
              <a:buChar char="•"/>
            </a:pPr>
            <a:r>
              <a:rPr lang="en-US" dirty="0"/>
              <a:t>Notice of election must be posted and served at least </a:t>
            </a:r>
            <a:r>
              <a:rPr lang="en-US" b="1" dirty="0"/>
              <a:t>15 days before</a:t>
            </a:r>
            <a:r>
              <a:rPr lang="en-US" dirty="0"/>
              <a:t> the vote. City Clerk counts ballots, maintains confidentiality, and posts/serves results.</a:t>
            </a:r>
          </a:p>
          <a:p>
            <a:pPr marL="342900" lvl="0" indent="-342900" fontAlgn="t">
              <a:buFont typeface="Arial" panose="020B0604020202020204" pitchFamily="34" charset="0"/>
              <a:buChar char="•"/>
            </a:pPr>
            <a:r>
              <a:rPr lang="en-US" dirty="0"/>
              <a:t>Owner must post and distribute results within </a:t>
            </a:r>
            <a:r>
              <a:rPr lang="en-US" b="1" dirty="0"/>
              <a:t>5 days</a:t>
            </a:r>
            <a:r>
              <a:rPr lang="en-US" dirty="0"/>
              <a:t> and file proof with City Clerk.</a:t>
            </a:r>
          </a:p>
          <a:p>
            <a:pPr marL="0" lvl="0" indent="0" fontAlgn="t">
              <a:buNone/>
            </a:pPr>
            <a:endParaRPr lang="en-US" dirty="0"/>
          </a:p>
          <a:p>
            <a:pPr fontAlgn="t">
              <a:buNone/>
            </a:pPr>
            <a:r>
              <a:rPr lang="en-US" b="1" dirty="0"/>
              <a:t> Implementation - </a:t>
            </a:r>
            <a:r>
              <a:rPr lang="en-US" dirty="0"/>
              <a:t>If approved and construction is completed; the Owner may implement the Pass‑Through Rent Adjustment.</a:t>
            </a:r>
          </a:p>
          <a:p>
            <a:endParaRPr lang="en-US" dirty="0"/>
          </a:p>
        </p:txBody>
      </p:sp>
    </p:spTree>
    <p:extLst>
      <p:ext uri="{BB962C8B-B14F-4D97-AF65-F5344CB8AC3E}">
        <p14:creationId xmlns:p14="http://schemas.microsoft.com/office/powerpoint/2010/main" val="81895456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EE7AFF-2DA4-0533-C2C1-7E8703896499}"/>
              </a:ext>
            </a:extLst>
          </p:cNvPr>
          <p:cNvSpPr>
            <a:spLocks noGrp="1"/>
          </p:cNvSpPr>
          <p:nvPr>
            <p:ph type="title"/>
          </p:nvPr>
        </p:nvSpPr>
        <p:spPr>
          <a:xfrm>
            <a:off x="799474" y="741788"/>
            <a:ext cx="11168743" cy="1197864"/>
          </a:xfrm>
        </p:spPr>
        <p:txBody>
          <a:bodyPr>
            <a:normAutofit/>
          </a:bodyPr>
          <a:lstStyle/>
          <a:p>
            <a:r>
              <a:rPr lang="en-US" dirty="0"/>
              <a:t>Capital </a:t>
            </a:r>
            <a:r>
              <a:rPr lang="en-US" i="1" dirty="0"/>
              <a:t>replacements</a:t>
            </a:r>
            <a:r>
              <a:rPr lang="en-US" dirty="0"/>
              <a:t> – </a:t>
            </a:r>
            <a:r>
              <a:rPr lang="en-US" dirty="0">
                <a:solidFill>
                  <a:srgbClr val="FF0000"/>
                </a:solidFill>
              </a:rPr>
              <a:t>no ballot election</a:t>
            </a:r>
          </a:p>
        </p:txBody>
      </p:sp>
      <p:sp>
        <p:nvSpPr>
          <p:cNvPr id="4" name="Content Placeholder 3">
            <a:extLst>
              <a:ext uri="{FF2B5EF4-FFF2-40B4-BE49-F238E27FC236}">
                <a16:creationId xmlns:a16="http://schemas.microsoft.com/office/drawing/2014/main" id="{F0161B8C-AB8C-3D84-E4F5-5B333F1E0A8D}"/>
              </a:ext>
            </a:extLst>
          </p:cNvPr>
          <p:cNvSpPr>
            <a:spLocks noGrp="1"/>
          </p:cNvSpPr>
          <p:nvPr>
            <p:ph sz="quarter" idx="14"/>
          </p:nvPr>
        </p:nvSpPr>
        <p:spPr>
          <a:xfrm>
            <a:off x="1011657" y="2143592"/>
            <a:ext cx="10395857" cy="4347147"/>
          </a:xfrm>
        </p:spPr>
        <p:txBody>
          <a:bodyPr>
            <a:normAutofit/>
          </a:bodyPr>
          <a:lstStyle/>
          <a:p>
            <a:pPr marL="342900" lvl="0" indent="-342900" fontAlgn="t">
              <a:buFont typeface="Arial" panose="020B0604020202020204" pitchFamily="34" charset="0"/>
              <a:buChar char="•"/>
            </a:pPr>
            <a:r>
              <a:rPr lang="en-US" dirty="0"/>
              <a:t>Must replace an </a:t>
            </a:r>
            <a:r>
              <a:rPr lang="en-US" b="1" dirty="0"/>
              <a:t>entire portion</a:t>
            </a:r>
            <a:r>
              <a:rPr lang="en-US" dirty="0"/>
              <a:t> of existing facilities and be </a:t>
            </a:r>
            <a:r>
              <a:rPr lang="en-US" b="1" dirty="0"/>
              <a:t>permanently fixed</a:t>
            </a:r>
            <a:r>
              <a:rPr lang="en-US" dirty="0"/>
              <a:t> with a </a:t>
            </a:r>
            <a:r>
              <a:rPr lang="en-US" b="1" dirty="0"/>
              <a:t>life expectancy of 5+ years</a:t>
            </a:r>
            <a:r>
              <a:rPr lang="en-US" dirty="0"/>
              <a:t>.</a:t>
            </a:r>
          </a:p>
          <a:p>
            <a:pPr marL="342900" lvl="0" indent="-342900" fontAlgn="t">
              <a:buFont typeface="Arial" panose="020B0604020202020204" pitchFamily="34" charset="0"/>
              <a:buChar char="•"/>
            </a:pPr>
            <a:r>
              <a:rPr lang="en-US" b="1" dirty="0"/>
              <a:t>Not included:</a:t>
            </a:r>
            <a:r>
              <a:rPr lang="en-US" dirty="0"/>
              <a:t> routine maintenance, deferred‑maintenance repairs, code‑compliance corrections, CPUC‑regulated utility systems, furniture/equipment, work done by staff or long‑term contractors, or any costs covered by insurance.</a:t>
            </a:r>
          </a:p>
          <a:p>
            <a:pPr marL="342900" lvl="0" indent="-342900" fontAlgn="t">
              <a:buFont typeface="Arial" panose="020B0604020202020204" pitchFamily="34" charset="0"/>
              <a:buChar char="•"/>
            </a:pPr>
            <a:r>
              <a:rPr lang="en-US" dirty="0"/>
              <a:t>Must benefit residents, be completed by the </a:t>
            </a:r>
            <a:r>
              <a:rPr lang="en-US" b="1" dirty="0"/>
              <a:t>current owner</a:t>
            </a:r>
            <a:r>
              <a:rPr lang="en-US" dirty="0"/>
              <a:t>, and meet all requirements:</a:t>
            </a:r>
            <a:br>
              <a:rPr lang="en-US" dirty="0"/>
            </a:br>
            <a:r>
              <a:rPr lang="en-US" dirty="0"/>
              <a:t>• </a:t>
            </a:r>
            <a:r>
              <a:rPr lang="en-US" b="1" dirty="0"/>
              <a:t>Value of </a:t>
            </a:r>
            <a:r>
              <a:rPr lang="en-US" b="1" i="1" dirty="0"/>
              <a:t>at least </a:t>
            </a:r>
            <a:r>
              <a:rPr lang="en-US" b="1" dirty="0"/>
              <a:t>$40,000+</a:t>
            </a:r>
            <a:r>
              <a:rPr lang="en-US" dirty="0"/>
              <a:t> (or </a:t>
            </a:r>
            <a:r>
              <a:rPr lang="en-US" b="1" dirty="0"/>
              <a:t>$20,000+</a:t>
            </a:r>
            <a:r>
              <a:rPr lang="en-US" dirty="0"/>
              <a:t> for small parks)</a:t>
            </a:r>
            <a:br>
              <a:rPr lang="en-US" dirty="0"/>
            </a:br>
            <a:r>
              <a:rPr lang="en-US" dirty="0"/>
              <a:t>• Costs </a:t>
            </a:r>
            <a:r>
              <a:rPr lang="en-US" i="1" dirty="0"/>
              <a:t>must </a:t>
            </a:r>
            <a:r>
              <a:rPr lang="en-US" dirty="0"/>
              <a:t>be </a:t>
            </a:r>
            <a:r>
              <a:rPr lang="en-US" b="1" dirty="0"/>
              <a:t>amortized over useful life</a:t>
            </a:r>
            <a:br>
              <a:rPr lang="en-US" dirty="0"/>
            </a:br>
            <a:r>
              <a:rPr lang="en-US" dirty="0"/>
              <a:t>• </a:t>
            </a:r>
            <a:r>
              <a:rPr lang="en-US" b="1" dirty="0"/>
              <a:t>Two bids</a:t>
            </a:r>
            <a:r>
              <a:rPr lang="en-US" dirty="0"/>
              <a:t> required; lowest qualified bidder or written justification</a:t>
            </a:r>
            <a:br>
              <a:rPr lang="en-US" dirty="0"/>
            </a:br>
            <a:r>
              <a:rPr lang="en-US" dirty="0"/>
              <a:t>• </a:t>
            </a:r>
            <a:r>
              <a:rPr lang="en-US" b="1" dirty="0"/>
              <a:t>Pre‑construction </a:t>
            </a:r>
            <a:r>
              <a:rPr lang="en-US" b="1" u="sng" dirty="0"/>
              <a:t>notification</a:t>
            </a:r>
            <a:r>
              <a:rPr lang="en-US" b="1" dirty="0"/>
              <a:t> </a:t>
            </a:r>
            <a:r>
              <a:rPr lang="en-US" dirty="0"/>
              <a:t>required (except for emergencies); consent from homeowners is not required </a:t>
            </a:r>
          </a:p>
          <a:p>
            <a:endParaRPr lang="en-US" dirty="0"/>
          </a:p>
        </p:txBody>
      </p:sp>
    </p:spTree>
    <p:extLst>
      <p:ext uri="{BB962C8B-B14F-4D97-AF65-F5344CB8AC3E}">
        <p14:creationId xmlns:p14="http://schemas.microsoft.com/office/powerpoint/2010/main" val="253128366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4AE19-9E97-1720-E71C-CDB5962144F4}"/>
              </a:ext>
            </a:extLst>
          </p:cNvPr>
          <p:cNvSpPr>
            <a:spLocks noGrp="1"/>
          </p:cNvSpPr>
          <p:nvPr>
            <p:ph type="title"/>
          </p:nvPr>
        </p:nvSpPr>
        <p:spPr>
          <a:xfrm>
            <a:off x="891738" y="893303"/>
            <a:ext cx="11876313" cy="1197864"/>
          </a:xfrm>
        </p:spPr>
        <p:txBody>
          <a:bodyPr>
            <a:noAutofit/>
          </a:bodyPr>
          <a:lstStyle/>
          <a:p>
            <a:pPr fontAlgn="t"/>
            <a:r>
              <a:rPr lang="en-US" dirty="0"/>
              <a:t>Capital </a:t>
            </a:r>
            <a:r>
              <a:rPr lang="en-US" i="1" dirty="0"/>
              <a:t>Replacement</a:t>
            </a:r>
            <a:r>
              <a:rPr lang="en-US" dirty="0"/>
              <a:t> -- </a:t>
            </a:r>
            <a:r>
              <a:rPr lang="en-US" dirty="0">
                <a:solidFill>
                  <a:srgbClr val="FF0000"/>
                </a:solidFill>
              </a:rPr>
              <a:t>no ballot election</a:t>
            </a:r>
            <a:endParaRPr lang="en-US" dirty="0"/>
          </a:p>
        </p:txBody>
      </p:sp>
      <p:sp>
        <p:nvSpPr>
          <p:cNvPr id="4" name="Content Placeholder 3">
            <a:extLst>
              <a:ext uri="{FF2B5EF4-FFF2-40B4-BE49-F238E27FC236}">
                <a16:creationId xmlns:a16="http://schemas.microsoft.com/office/drawing/2014/main" id="{70F69819-09A9-ADED-D507-3FB6B4B91ABB}"/>
              </a:ext>
            </a:extLst>
          </p:cNvPr>
          <p:cNvSpPr>
            <a:spLocks noGrp="1"/>
          </p:cNvSpPr>
          <p:nvPr>
            <p:ph sz="quarter" idx="14"/>
          </p:nvPr>
        </p:nvSpPr>
        <p:spPr>
          <a:xfrm>
            <a:off x="1261851" y="1701873"/>
            <a:ext cx="10812726" cy="5156127"/>
          </a:xfrm>
        </p:spPr>
        <p:txBody>
          <a:bodyPr>
            <a:normAutofit/>
          </a:bodyPr>
          <a:lstStyle/>
          <a:p>
            <a:pPr marL="0" lvl="0" indent="0" fontAlgn="t">
              <a:buNone/>
            </a:pPr>
            <a:r>
              <a:rPr lang="en-US" sz="2800" dirty="0"/>
              <a:t>Pre‑Notification Requirements</a:t>
            </a:r>
            <a:endParaRPr lang="en-US" sz="2800" u="sng" dirty="0"/>
          </a:p>
          <a:p>
            <a:pPr marL="342900" lvl="0" indent="-342900" fontAlgn="t">
              <a:buFont typeface="Arial" panose="020B0604020202020204" pitchFamily="34" charset="0"/>
              <a:buChar char="•"/>
            </a:pPr>
            <a:r>
              <a:rPr lang="en-US" sz="2400" u="sng" dirty="0"/>
              <a:t>30‑day written notice </a:t>
            </a:r>
            <a:r>
              <a:rPr lang="en-US" sz="2400" dirty="0"/>
              <a:t>required before starting a Capital Replacement. Notice must go to all Homeowners, the Homeowner Oversight Board, and the City.</a:t>
            </a:r>
          </a:p>
          <a:p>
            <a:pPr marL="342900" lvl="0" indent="-342900" fontAlgn="t">
              <a:buFont typeface="Arial" panose="020B0604020202020204" pitchFamily="34" charset="0"/>
              <a:buChar char="•"/>
            </a:pPr>
            <a:r>
              <a:rPr lang="en-US" sz="2400" dirty="0"/>
              <a:t>Notice must include:</a:t>
            </a:r>
            <a:br>
              <a:rPr lang="en-US" sz="2400" dirty="0"/>
            </a:br>
            <a:r>
              <a:rPr lang="en-US" sz="2400" dirty="0"/>
              <a:t>• Description of planned replacement;  estimated start date;  estimated cost</a:t>
            </a:r>
            <a:br>
              <a:rPr lang="en-US" sz="2400" dirty="0"/>
            </a:br>
            <a:r>
              <a:rPr lang="en-US" sz="2400" dirty="0"/>
              <a:t>• Statement that it qualifies as a Capital Replacement under the MOU</a:t>
            </a:r>
          </a:p>
          <a:p>
            <a:pPr marL="342900" lvl="0" indent="-342900" fontAlgn="t">
              <a:buFont typeface="Arial" panose="020B0604020202020204" pitchFamily="34" charset="0"/>
              <a:buChar char="•"/>
            </a:pPr>
            <a:r>
              <a:rPr lang="en-US" sz="2400" dirty="0"/>
              <a:t>Notice may be mailed or posted on each unit.</a:t>
            </a:r>
          </a:p>
          <a:p>
            <a:pPr marL="342900" lvl="0" indent="-342900" fontAlgn="t">
              <a:buFont typeface="Arial" panose="020B0604020202020204" pitchFamily="34" charset="0"/>
              <a:buChar char="•"/>
            </a:pPr>
            <a:r>
              <a:rPr lang="en-US" sz="2400" dirty="0"/>
              <a:t>Failure to provide notice means the Owner cannot later pass through any project costs to residents.</a:t>
            </a:r>
          </a:p>
          <a:p>
            <a:pPr marL="342900" lvl="0" indent="-342900" fontAlgn="t">
              <a:buFont typeface="Arial" panose="020B0604020202020204" pitchFamily="34" charset="0"/>
              <a:buChar char="•"/>
            </a:pPr>
            <a:r>
              <a:rPr lang="en-US" sz="2400" dirty="0"/>
              <a:t>After notice, any resident or the Oversight Board may request an informal meeting with the Owner to discuss need, scope, and resolve issues.</a:t>
            </a:r>
          </a:p>
          <a:p>
            <a:endParaRPr lang="en-US" dirty="0"/>
          </a:p>
        </p:txBody>
      </p:sp>
    </p:spTree>
    <p:extLst>
      <p:ext uri="{BB962C8B-B14F-4D97-AF65-F5344CB8AC3E}">
        <p14:creationId xmlns:p14="http://schemas.microsoft.com/office/powerpoint/2010/main" val="89328163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06BA91-3A59-A165-B1D6-5F148F885EEA}"/>
              </a:ext>
            </a:extLst>
          </p:cNvPr>
          <p:cNvSpPr>
            <a:spLocks noGrp="1"/>
          </p:cNvSpPr>
          <p:nvPr>
            <p:ph type="title"/>
          </p:nvPr>
        </p:nvSpPr>
        <p:spPr>
          <a:xfrm>
            <a:off x="804699" y="479459"/>
            <a:ext cx="11487235" cy="1247433"/>
          </a:xfrm>
        </p:spPr>
        <p:txBody>
          <a:bodyPr>
            <a:noAutofit/>
          </a:bodyPr>
          <a:lstStyle/>
          <a:p>
            <a:r>
              <a:rPr lang="en-US" dirty="0"/>
              <a:t>Emergency Capital Replacement – </a:t>
            </a:r>
            <a:r>
              <a:rPr lang="en-US" dirty="0">
                <a:solidFill>
                  <a:srgbClr val="FF0000"/>
                </a:solidFill>
              </a:rPr>
              <a:t>no ballot election</a:t>
            </a:r>
            <a:br>
              <a:rPr lang="en-US" sz="5400" dirty="0"/>
            </a:br>
            <a:endParaRPr lang="en-US" sz="5400" dirty="0"/>
          </a:p>
        </p:txBody>
      </p:sp>
      <p:sp>
        <p:nvSpPr>
          <p:cNvPr id="4" name="Content Placeholder 3">
            <a:extLst>
              <a:ext uri="{FF2B5EF4-FFF2-40B4-BE49-F238E27FC236}">
                <a16:creationId xmlns:a16="http://schemas.microsoft.com/office/drawing/2014/main" id="{6F8036B1-2324-0857-269B-C8AD73083419}"/>
              </a:ext>
            </a:extLst>
          </p:cNvPr>
          <p:cNvSpPr>
            <a:spLocks noGrp="1"/>
          </p:cNvSpPr>
          <p:nvPr>
            <p:ph sz="quarter" idx="14"/>
          </p:nvPr>
        </p:nvSpPr>
        <p:spPr>
          <a:xfrm>
            <a:off x="1309141" y="1599477"/>
            <a:ext cx="11212286" cy="5700195"/>
          </a:xfrm>
        </p:spPr>
        <p:txBody>
          <a:bodyPr>
            <a:normAutofit/>
          </a:bodyPr>
          <a:lstStyle/>
          <a:p>
            <a:pPr marL="342900" lvl="0" indent="-342900" fontAlgn="t">
              <a:buFont typeface="Arial" panose="020B0604020202020204" pitchFamily="34" charset="0"/>
              <a:buChar char="•"/>
            </a:pPr>
            <a:r>
              <a:rPr lang="en-US" sz="2000" dirty="0"/>
              <a:t>Required due to a </a:t>
            </a:r>
            <a:r>
              <a:rPr lang="en-US" sz="2000" b="1" dirty="0"/>
              <a:t>disaster‑related event</a:t>
            </a:r>
            <a:r>
              <a:rPr lang="en-US" sz="2000" dirty="0"/>
              <a:t>.</a:t>
            </a:r>
          </a:p>
          <a:p>
            <a:pPr marL="342900" lvl="0" indent="-342900" fontAlgn="t">
              <a:buFont typeface="Arial" panose="020B0604020202020204" pitchFamily="34" charset="0"/>
              <a:buChar char="•"/>
            </a:pPr>
            <a:r>
              <a:rPr lang="en-US" sz="2000" dirty="0"/>
              <a:t>Necessary to </a:t>
            </a:r>
            <a:r>
              <a:rPr lang="en-US" sz="2000" b="1" dirty="0"/>
              <a:t>prevent an imminent threat</a:t>
            </a:r>
            <a:r>
              <a:rPr lang="en-US" sz="2000" dirty="0"/>
              <a:t> to health and safety for the park, residents, or surrounding area.</a:t>
            </a:r>
          </a:p>
          <a:p>
            <a:pPr marL="342900" lvl="0" indent="-342900" fontAlgn="t">
              <a:buFont typeface="Arial" panose="020B0604020202020204" pitchFamily="34" charset="0"/>
              <a:buChar char="•"/>
            </a:pPr>
            <a:r>
              <a:rPr lang="en-US" sz="2000" dirty="0"/>
              <a:t>Must be </a:t>
            </a:r>
            <a:r>
              <a:rPr lang="en-US" sz="2000" b="1" dirty="0"/>
              <a:t>completed immediately</a:t>
            </a:r>
            <a:r>
              <a:rPr lang="en-US" sz="2000" dirty="0"/>
              <a:t>.</a:t>
            </a:r>
          </a:p>
          <a:p>
            <a:pPr marL="342900" lvl="0" indent="-342900" fontAlgn="t">
              <a:buFont typeface="Arial" panose="020B0604020202020204" pitchFamily="34" charset="0"/>
              <a:buChar char="•"/>
            </a:pPr>
            <a:r>
              <a:rPr lang="en-US" sz="2000" dirty="0"/>
              <a:t>Must still meet all other </a:t>
            </a:r>
            <a:r>
              <a:rPr lang="en-US" sz="2000" b="1" dirty="0"/>
              <a:t>Capital Replacement requirements</a:t>
            </a:r>
            <a:r>
              <a:rPr lang="en-US" sz="2000" dirty="0"/>
              <a:t> under the MOU.</a:t>
            </a:r>
          </a:p>
          <a:p>
            <a:pPr marL="0" lvl="0" indent="0" fontAlgn="t">
              <a:buNone/>
            </a:pPr>
            <a:r>
              <a:rPr lang="en-US" sz="2000" b="1" dirty="0"/>
              <a:t>Emergency Capital Replacements</a:t>
            </a:r>
            <a:r>
              <a:rPr lang="en-US" sz="2000" dirty="0"/>
              <a:t> may proceed without 30‑day notice if:</a:t>
            </a:r>
          </a:p>
          <a:p>
            <a:pPr marL="0" lvl="0" indent="0" fontAlgn="t">
              <a:buNone/>
            </a:pPr>
            <a:r>
              <a:rPr lang="en-US" sz="2000" dirty="0"/>
              <a:t>• No time existed to provide notice due to imminent health/safety threat</a:t>
            </a:r>
            <a:br>
              <a:rPr lang="en-US" sz="2000" dirty="0"/>
            </a:br>
            <a:r>
              <a:rPr lang="en-US" sz="2000" dirty="0"/>
              <a:t>• Owner gave </a:t>
            </a:r>
            <a:r>
              <a:rPr lang="en-US" sz="2000" b="1" dirty="0"/>
              <a:t>at least 5 days written notice</a:t>
            </a:r>
            <a:r>
              <a:rPr lang="en-US" sz="2000" dirty="0"/>
              <a:t> to the Oversight Board (or shorter if necessary) with scope, estimated costs, and timeline</a:t>
            </a:r>
            <a:br>
              <a:rPr lang="en-US" sz="2000" dirty="0"/>
            </a:br>
            <a:r>
              <a:rPr lang="en-US" sz="2000" dirty="0"/>
              <a:t>• Construction </a:t>
            </a:r>
            <a:r>
              <a:rPr lang="en-US" sz="2000" b="1" dirty="0"/>
              <a:t>began within 14 days</a:t>
            </a:r>
            <a:r>
              <a:rPr lang="en-US" sz="2000" dirty="0"/>
              <a:t> of the disaster event and was completed as quickly as possible</a:t>
            </a:r>
            <a:br>
              <a:rPr lang="en-US" sz="2000" dirty="0"/>
            </a:br>
            <a:r>
              <a:rPr lang="en-US" sz="2000" dirty="0"/>
              <a:t>• Owner provided notice and documentation to the City and residents </a:t>
            </a:r>
            <a:r>
              <a:rPr lang="en-US" sz="2000" b="1" dirty="0"/>
              <a:t>within 5 days after construction began</a:t>
            </a:r>
            <a:endParaRPr lang="en-US" sz="2000" dirty="0"/>
          </a:p>
          <a:p>
            <a:pPr marL="342900" lvl="0" indent="-342900" fontAlgn="t">
              <a:buFont typeface="Arial" panose="020B0604020202020204" pitchFamily="34" charset="0"/>
              <a:buChar char="•"/>
            </a:pPr>
            <a:r>
              <a:rPr lang="en-US" sz="2000" dirty="0"/>
              <a:t>Emergency projects may be passed through </a:t>
            </a:r>
            <a:r>
              <a:rPr lang="en-US" sz="2000" b="1" dirty="0"/>
              <a:t>only for costs above the first $40,000</a:t>
            </a:r>
            <a:r>
              <a:rPr lang="en-US" sz="2000" dirty="0"/>
              <a:t> (or </a:t>
            </a:r>
            <a:r>
              <a:rPr lang="en-US" sz="2000" b="1" dirty="0"/>
              <a:t>$20,000 for small parks)</a:t>
            </a:r>
            <a:r>
              <a:rPr lang="en-US" sz="2000" dirty="0"/>
              <a:t>.</a:t>
            </a:r>
          </a:p>
          <a:p>
            <a:endParaRPr lang="en-US" dirty="0"/>
          </a:p>
        </p:txBody>
      </p:sp>
    </p:spTree>
    <p:extLst>
      <p:ext uri="{BB962C8B-B14F-4D97-AF65-F5344CB8AC3E}">
        <p14:creationId xmlns:p14="http://schemas.microsoft.com/office/powerpoint/2010/main" val="52034731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A41D10-4D73-8B96-0A22-F99AD25440DC}"/>
              </a:ext>
            </a:extLst>
          </p:cNvPr>
          <p:cNvSpPr>
            <a:spLocks noGrp="1"/>
          </p:cNvSpPr>
          <p:nvPr>
            <p:ph type="title"/>
          </p:nvPr>
        </p:nvSpPr>
        <p:spPr>
          <a:xfrm>
            <a:off x="762000" y="450022"/>
            <a:ext cx="11071353" cy="1197864"/>
          </a:xfrm>
        </p:spPr>
        <p:txBody>
          <a:bodyPr>
            <a:noAutofit/>
          </a:bodyPr>
          <a:lstStyle/>
          <a:p>
            <a:r>
              <a:rPr lang="en-US" dirty="0"/>
              <a:t>Major Water / sewer capital project – </a:t>
            </a:r>
            <a:r>
              <a:rPr lang="en-US" dirty="0">
                <a:solidFill>
                  <a:srgbClr val="FF0000"/>
                </a:solidFill>
              </a:rPr>
              <a:t>no ballot election</a:t>
            </a:r>
          </a:p>
        </p:txBody>
      </p:sp>
      <p:sp>
        <p:nvSpPr>
          <p:cNvPr id="4" name="Content Placeholder 3">
            <a:extLst>
              <a:ext uri="{FF2B5EF4-FFF2-40B4-BE49-F238E27FC236}">
                <a16:creationId xmlns:a16="http://schemas.microsoft.com/office/drawing/2014/main" id="{D237BA9F-A15A-563F-DDC4-A0F83CA46689}"/>
              </a:ext>
            </a:extLst>
          </p:cNvPr>
          <p:cNvSpPr>
            <a:spLocks noGrp="1"/>
          </p:cNvSpPr>
          <p:nvPr>
            <p:ph sz="quarter" idx="14"/>
          </p:nvPr>
        </p:nvSpPr>
        <p:spPr>
          <a:xfrm>
            <a:off x="870857" y="950976"/>
            <a:ext cx="10559143" cy="5330952"/>
          </a:xfrm>
        </p:spPr>
        <p:txBody>
          <a:bodyPr/>
          <a:lstStyle/>
          <a:p>
            <a:pPr fontAlgn="t">
              <a:buNone/>
            </a:pPr>
            <a:r>
              <a:rPr lang="en-US" dirty="0"/>
              <a:t>A project that replaces or upgrades </a:t>
            </a:r>
            <a:r>
              <a:rPr lang="en-US" b="1" dirty="0"/>
              <a:t>more than 75%</a:t>
            </a:r>
            <a:r>
              <a:rPr lang="en-US" dirty="0"/>
              <a:t> of a park’s water or sewer system.</a:t>
            </a:r>
          </a:p>
          <a:p>
            <a:pPr marL="342900" lvl="0" indent="-342900" fontAlgn="t">
              <a:buFont typeface="Arial" panose="020B0604020202020204" pitchFamily="34" charset="0"/>
              <a:buChar char="•"/>
            </a:pPr>
            <a:r>
              <a:rPr lang="en-US" dirty="0"/>
              <a:t>Must be </a:t>
            </a:r>
            <a:r>
              <a:rPr lang="en-US" b="1" dirty="0"/>
              <a:t>mandated by a new law/regulation</a:t>
            </a:r>
            <a:r>
              <a:rPr lang="en-US" dirty="0"/>
              <a:t> or </a:t>
            </a:r>
            <a:r>
              <a:rPr lang="en-US" b="1" dirty="0"/>
              <a:t>required by the park’s insurance company</a:t>
            </a:r>
            <a:r>
              <a:rPr lang="en-US" dirty="0"/>
              <a:t> due to specific health or safety concerns.</a:t>
            </a:r>
          </a:p>
          <a:p>
            <a:pPr marL="342900" lvl="0" indent="-342900" fontAlgn="t">
              <a:buFont typeface="Arial" panose="020B0604020202020204" pitchFamily="34" charset="0"/>
              <a:buChar char="•"/>
            </a:pPr>
            <a:r>
              <a:rPr lang="en-US" b="1" dirty="0"/>
              <a:t>Does NOT include</a:t>
            </a:r>
            <a:r>
              <a:rPr lang="en-US" dirty="0"/>
              <a:t> projects caused by </a:t>
            </a:r>
            <a:r>
              <a:rPr lang="en-US" b="1" dirty="0"/>
              <a:t>unreasonably deferred maintenance</a:t>
            </a:r>
            <a:r>
              <a:rPr lang="en-US" dirty="0"/>
              <a:t> or those required because the original installation or later repairs were </a:t>
            </a:r>
            <a:r>
              <a:rPr lang="en-US" b="1" dirty="0"/>
              <a:t>not code-compliant</a:t>
            </a:r>
            <a:r>
              <a:rPr lang="en-US" dirty="0"/>
              <a:t>.</a:t>
            </a:r>
          </a:p>
          <a:p>
            <a:pPr marL="342900" lvl="0" indent="-342900" fontAlgn="t">
              <a:buFont typeface="Arial" panose="020B0604020202020204" pitchFamily="34" charset="0"/>
              <a:buChar char="•"/>
            </a:pPr>
            <a:r>
              <a:rPr lang="en-US" dirty="0"/>
              <a:t>Ballot election is </a:t>
            </a:r>
            <a:r>
              <a:rPr lang="en-US" b="1" i="1" dirty="0">
                <a:solidFill>
                  <a:srgbClr val="FF0000"/>
                </a:solidFill>
              </a:rPr>
              <a:t>NOT </a:t>
            </a:r>
            <a:r>
              <a:rPr lang="en-US" dirty="0"/>
              <a:t>required. </a:t>
            </a:r>
          </a:p>
          <a:p>
            <a:endParaRPr lang="en-US" dirty="0"/>
          </a:p>
        </p:txBody>
      </p:sp>
    </p:spTree>
    <p:extLst>
      <p:ext uri="{BB962C8B-B14F-4D97-AF65-F5344CB8AC3E}">
        <p14:creationId xmlns:p14="http://schemas.microsoft.com/office/powerpoint/2010/main" val="119542684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6A3DBC-CB11-88B6-17DF-ABD225D05A56}"/>
              </a:ext>
            </a:extLst>
          </p:cNvPr>
          <p:cNvSpPr>
            <a:spLocks noGrp="1"/>
          </p:cNvSpPr>
          <p:nvPr>
            <p:ph type="title"/>
          </p:nvPr>
        </p:nvSpPr>
        <p:spPr>
          <a:xfrm>
            <a:off x="823559" y="780605"/>
            <a:ext cx="11368441" cy="1232789"/>
          </a:xfrm>
        </p:spPr>
        <p:txBody>
          <a:bodyPr>
            <a:noAutofit/>
          </a:bodyPr>
          <a:lstStyle/>
          <a:p>
            <a:r>
              <a:rPr lang="en-US" dirty="0"/>
              <a:t>Capital Project pass through adjustment -- </a:t>
            </a:r>
            <a:br>
              <a:rPr lang="en-US" dirty="0"/>
            </a:br>
            <a:r>
              <a:rPr lang="en-US" dirty="0"/>
              <a:t>Protest procedures</a:t>
            </a:r>
          </a:p>
        </p:txBody>
      </p:sp>
      <p:sp>
        <p:nvSpPr>
          <p:cNvPr id="4" name="Content Placeholder 3">
            <a:extLst>
              <a:ext uri="{FF2B5EF4-FFF2-40B4-BE49-F238E27FC236}">
                <a16:creationId xmlns:a16="http://schemas.microsoft.com/office/drawing/2014/main" id="{D7B3CE9B-6955-BF3F-34FD-73AB1F49CCFC}"/>
              </a:ext>
            </a:extLst>
          </p:cNvPr>
          <p:cNvSpPr>
            <a:spLocks noGrp="1"/>
          </p:cNvSpPr>
          <p:nvPr>
            <p:ph sz="quarter" idx="14"/>
          </p:nvPr>
        </p:nvSpPr>
        <p:spPr>
          <a:xfrm>
            <a:off x="668199" y="1921656"/>
            <a:ext cx="11183711" cy="4655127"/>
          </a:xfrm>
        </p:spPr>
        <p:txBody>
          <a:bodyPr>
            <a:normAutofit/>
          </a:bodyPr>
          <a:lstStyle/>
          <a:p>
            <a:pPr marL="342900" lvl="0" indent="-342900" fontAlgn="t">
              <a:buFont typeface="Arial" panose="020B0604020202020204" pitchFamily="34" charset="0"/>
              <a:buChar char="•"/>
            </a:pPr>
            <a:r>
              <a:rPr lang="en-US" b="1" dirty="0"/>
              <a:t>Who can file:</a:t>
            </a:r>
            <a:r>
              <a:rPr lang="en-US" dirty="0"/>
              <a:t> Any Homeowner, the Homeowner Oversight Board, or their authorized representative.</a:t>
            </a:r>
          </a:p>
          <a:p>
            <a:pPr marL="0" lvl="0" indent="0" fontAlgn="t">
              <a:buNone/>
            </a:pPr>
            <a:endParaRPr lang="en-US" dirty="0"/>
          </a:p>
          <a:p>
            <a:pPr marL="342900" lvl="0" indent="-342900" fontAlgn="t">
              <a:buFont typeface="Arial" panose="020B0604020202020204" pitchFamily="34" charset="0"/>
              <a:buChar char="•"/>
            </a:pPr>
            <a:r>
              <a:rPr lang="en-US" b="1" dirty="0"/>
              <a:t>When:</a:t>
            </a:r>
            <a:r>
              <a:rPr lang="en-US" dirty="0"/>
              <a:t> Must file a protest </a:t>
            </a:r>
            <a:r>
              <a:rPr lang="en-US" b="1" dirty="0"/>
              <a:t>within 15 days</a:t>
            </a:r>
            <a:r>
              <a:rPr lang="en-US" dirty="0"/>
              <a:t> of the Park Owner’s 90‑day notice of a Capital Project Pass‑Through Adjustment.</a:t>
            </a:r>
          </a:p>
          <a:p>
            <a:pPr marL="0" lvl="0" indent="0" fontAlgn="t">
              <a:buNone/>
            </a:pPr>
            <a:endParaRPr lang="en-US" dirty="0"/>
          </a:p>
          <a:p>
            <a:pPr marL="342900" indent="-342900" fontAlgn="t">
              <a:buFont typeface="Arial" panose="020B0604020202020204" pitchFamily="34" charset="0"/>
              <a:buChar char="•"/>
            </a:pPr>
            <a:r>
              <a:rPr lang="en-US" b="1" dirty="0"/>
              <a:t>Where:</a:t>
            </a:r>
            <a:r>
              <a:rPr lang="en-US" dirty="0"/>
              <a:t> Filed with the City’s Planning &amp; Building Director, including all documentation. Director must issue a decision </a:t>
            </a:r>
            <a:r>
              <a:rPr lang="en-US" b="1" dirty="0"/>
              <a:t>within 30 days</a:t>
            </a:r>
            <a:r>
              <a:rPr lang="en-US" dirty="0"/>
              <a:t>; may appoint a hearing officer </a:t>
            </a:r>
            <a:r>
              <a:rPr lang="en-US" i="1" dirty="0"/>
              <a:t>for review and recommendation</a:t>
            </a:r>
            <a:r>
              <a:rPr lang="en-US" dirty="0"/>
              <a:t>.</a:t>
            </a:r>
          </a:p>
          <a:p>
            <a:endParaRPr lang="en-US" dirty="0"/>
          </a:p>
        </p:txBody>
      </p:sp>
    </p:spTree>
    <p:extLst>
      <p:ext uri="{BB962C8B-B14F-4D97-AF65-F5344CB8AC3E}">
        <p14:creationId xmlns:p14="http://schemas.microsoft.com/office/powerpoint/2010/main" val="1977083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FF5E202B-16B3-4064-307C-CD064EDA520F}"/>
              </a:ext>
            </a:extLst>
          </p:cNvPr>
          <p:cNvSpPr>
            <a:spLocks noGrp="1"/>
          </p:cNvSpPr>
          <p:nvPr>
            <p:ph sz="quarter" idx="14"/>
          </p:nvPr>
        </p:nvSpPr>
        <p:spPr>
          <a:xfrm>
            <a:off x="1903348" y="1686392"/>
            <a:ext cx="9729019" cy="5097705"/>
          </a:xfrm>
        </p:spPr>
        <p:txBody>
          <a:bodyPr>
            <a:normAutofit/>
          </a:bodyPr>
          <a:lstStyle/>
          <a:p>
            <a:r>
              <a:rPr lang="en-US" b="1" dirty="0"/>
              <a:t>Grounds for Protest</a:t>
            </a:r>
            <a:r>
              <a:rPr lang="en-US" dirty="0"/>
              <a:t> may include:</a:t>
            </a:r>
          </a:p>
          <a:p>
            <a:br>
              <a:rPr lang="en-US" dirty="0"/>
            </a:br>
            <a:r>
              <a:rPr lang="en-US" dirty="0"/>
              <a:t>• Project resulted from </a:t>
            </a:r>
            <a:r>
              <a:rPr lang="en-US" b="1" dirty="0"/>
              <a:t>deferred maintenance</a:t>
            </a:r>
            <a:br>
              <a:rPr lang="en-US" dirty="0"/>
            </a:br>
            <a:r>
              <a:rPr lang="en-US" dirty="0"/>
              <a:t>• Project required only to fix </a:t>
            </a:r>
            <a:r>
              <a:rPr lang="en-US" b="1" dirty="0"/>
              <a:t>non‑code‑compliant installation/repairs</a:t>
            </a:r>
            <a:br>
              <a:rPr lang="en-US" dirty="0"/>
            </a:br>
            <a:r>
              <a:rPr lang="en-US" dirty="0"/>
              <a:t>• Work was </a:t>
            </a:r>
            <a:r>
              <a:rPr lang="en-US" b="1" dirty="0"/>
              <a:t>routine maintenance</a:t>
            </a:r>
            <a:r>
              <a:rPr lang="en-US" dirty="0"/>
              <a:t>, not a Capital Improvement/Replacement</a:t>
            </a:r>
            <a:br>
              <a:rPr lang="en-US" dirty="0"/>
            </a:br>
            <a:r>
              <a:rPr lang="en-US" dirty="0"/>
              <a:t>• Project completed </a:t>
            </a:r>
            <a:r>
              <a:rPr lang="en-US" b="1" dirty="0"/>
              <a:t>before MOU effective date</a:t>
            </a:r>
            <a:br>
              <a:rPr lang="en-US" dirty="0"/>
            </a:br>
            <a:r>
              <a:rPr lang="en-US" dirty="0"/>
              <a:t>• </a:t>
            </a:r>
            <a:r>
              <a:rPr lang="en-US" i="1" dirty="0"/>
              <a:t>Project not carried out </a:t>
            </a:r>
            <a:r>
              <a:rPr lang="en-US" dirty="0"/>
              <a:t>by </a:t>
            </a:r>
            <a:r>
              <a:rPr lang="en-US" i="1" dirty="0"/>
              <a:t>or for </a:t>
            </a:r>
            <a:r>
              <a:rPr lang="en-US" b="1" dirty="0"/>
              <a:t>current </a:t>
            </a:r>
            <a:r>
              <a:rPr lang="en-US" b="1" i="1" dirty="0"/>
              <a:t>park </a:t>
            </a:r>
            <a:r>
              <a:rPr lang="en-US" b="1" dirty="0"/>
              <a:t>owner</a:t>
            </a:r>
            <a:br>
              <a:rPr lang="en-US" dirty="0"/>
            </a:br>
            <a:r>
              <a:rPr lang="en-US" dirty="0"/>
              <a:t>• Project </a:t>
            </a:r>
            <a:r>
              <a:rPr lang="en-US" b="1" dirty="0"/>
              <a:t>primarily benefits owner</a:t>
            </a:r>
            <a:r>
              <a:rPr lang="en-US" dirty="0"/>
              <a:t>, not residents</a:t>
            </a:r>
            <a:br>
              <a:rPr lang="en-US" dirty="0"/>
            </a:br>
            <a:r>
              <a:rPr lang="en-US" dirty="0"/>
              <a:t>• </a:t>
            </a:r>
            <a:r>
              <a:rPr lang="en-US" b="1" dirty="0"/>
              <a:t>Less than 5‑year life expectancy</a:t>
            </a:r>
            <a:br>
              <a:rPr lang="en-US" dirty="0"/>
            </a:br>
            <a:r>
              <a:rPr lang="en-US" dirty="0"/>
              <a:t>• </a:t>
            </a:r>
            <a:r>
              <a:rPr lang="en-US" b="1" dirty="0"/>
              <a:t>Incorrect amortization</a:t>
            </a:r>
            <a:r>
              <a:rPr lang="en-US" dirty="0"/>
              <a:t> period</a:t>
            </a:r>
            <a:br>
              <a:rPr lang="en-US" dirty="0"/>
            </a:br>
            <a:r>
              <a:rPr lang="en-US" dirty="0"/>
              <a:t>• Does not meet </a:t>
            </a:r>
            <a:r>
              <a:rPr lang="en-US" b="1" dirty="0"/>
              <a:t>minimum value thresholds</a:t>
            </a:r>
            <a:r>
              <a:rPr lang="en-US" dirty="0"/>
              <a:t> ($40k or $20k for small parks)</a:t>
            </a:r>
            <a:br>
              <a:rPr lang="en-US" dirty="0"/>
            </a:br>
            <a:r>
              <a:rPr lang="en-US" dirty="0"/>
              <a:t>• Costs are </a:t>
            </a:r>
            <a:r>
              <a:rPr lang="en-US" b="1" dirty="0"/>
              <a:t>excessive</a:t>
            </a:r>
            <a:r>
              <a:rPr lang="en-US" dirty="0"/>
              <a:t> or bidding requirements not followed</a:t>
            </a:r>
            <a:br>
              <a:rPr lang="en-US" dirty="0"/>
            </a:br>
            <a:r>
              <a:rPr lang="en-US" dirty="0"/>
              <a:t>• Incorrect classification as </a:t>
            </a:r>
            <a:r>
              <a:rPr lang="en-US" b="1" dirty="0"/>
              <a:t>Emergency</a:t>
            </a:r>
            <a:r>
              <a:rPr lang="en-US" dirty="0"/>
              <a:t> or </a:t>
            </a:r>
            <a:r>
              <a:rPr lang="en-US" b="1" dirty="0"/>
              <a:t>Major Water/Sewer Project</a:t>
            </a:r>
            <a:endParaRPr lang="en-US" dirty="0"/>
          </a:p>
          <a:p>
            <a:endParaRPr lang="en-US" dirty="0"/>
          </a:p>
        </p:txBody>
      </p:sp>
      <p:sp>
        <p:nvSpPr>
          <p:cNvPr id="5" name="Title 1">
            <a:extLst>
              <a:ext uri="{FF2B5EF4-FFF2-40B4-BE49-F238E27FC236}">
                <a16:creationId xmlns:a16="http://schemas.microsoft.com/office/drawing/2014/main" id="{C0614220-9224-7115-AD1E-CFAB392F6B50}"/>
              </a:ext>
            </a:extLst>
          </p:cNvPr>
          <p:cNvSpPr>
            <a:spLocks noGrp="1"/>
          </p:cNvSpPr>
          <p:nvPr>
            <p:ph type="title"/>
          </p:nvPr>
        </p:nvSpPr>
        <p:spPr>
          <a:xfrm>
            <a:off x="883970" y="556359"/>
            <a:ext cx="11368441" cy="1332402"/>
          </a:xfrm>
        </p:spPr>
        <p:txBody>
          <a:bodyPr>
            <a:noAutofit/>
          </a:bodyPr>
          <a:lstStyle/>
          <a:p>
            <a:r>
              <a:rPr lang="en-US" dirty="0"/>
              <a:t>Capital Project pass through adjustment – </a:t>
            </a:r>
            <a:br>
              <a:rPr lang="en-US" dirty="0"/>
            </a:br>
            <a:r>
              <a:rPr lang="en-US" dirty="0"/>
              <a:t>Protest procedures (continued)</a:t>
            </a:r>
          </a:p>
        </p:txBody>
      </p:sp>
    </p:spTree>
    <p:extLst>
      <p:ext uri="{BB962C8B-B14F-4D97-AF65-F5344CB8AC3E}">
        <p14:creationId xmlns:p14="http://schemas.microsoft.com/office/powerpoint/2010/main" val="27865634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4A73BEE-127F-1C7D-E509-7EB02C67051D}"/>
              </a:ext>
            </a:extLst>
          </p:cNvPr>
          <p:cNvSpPr>
            <a:spLocks noGrp="1"/>
          </p:cNvSpPr>
          <p:nvPr>
            <p:ph sz="quarter" idx="14"/>
          </p:nvPr>
        </p:nvSpPr>
        <p:spPr>
          <a:xfrm>
            <a:off x="1430274" y="1595553"/>
            <a:ext cx="10164618" cy="5330952"/>
          </a:xfrm>
        </p:spPr>
        <p:txBody>
          <a:bodyPr>
            <a:normAutofit/>
          </a:bodyPr>
          <a:lstStyle/>
          <a:p>
            <a:pPr fontAlgn="t">
              <a:buNone/>
            </a:pPr>
            <a:r>
              <a:rPr lang="en-US" b="1" dirty="0"/>
              <a:t>Arbitration Procedure (must go through protest procedures first)</a:t>
            </a:r>
          </a:p>
          <a:p>
            <a:pPr marL="346075" indent="-346075" fontAlgn="t">
              <a:buFont typeface="Arial" panose="020B0604020202020204" pitchFamily="34" charset="0"/>
              <a:buChar char="•"/>
            </a:pPr>
            <a:r>
              <a:rPr lang="en-US" b="1" dirty="0"/>
              <a:t>Who can request:</a:t>
            </a:r>
            <a:r>
              <a:rPr lang="en-US" dirty="0"/>
              <a:t> Park Owner, Homeowner(s), or Oversight Board.</a:t>
            </a:r>
          </a:p>
          <a:p>
            <a:pPr marL="342900" lvl="0" indent="-342900" fontAlgn="t">
              <a:buFont typeface="Arial" panose="020B0604020202020204" pitchFamily="34" charset="0"/>
              <a:buChar char="•"/>
            </a:pPr>
            <a:r>
              <a:rPr lang="en-US" b="1" dirty="0"/>
              <a:t>When:</a:t>
            </a:r>
            <a:r>
              <a:rPr lang="en-US" dirty="0"/>
              <a:t> Must request arbitration </a:t>
            </a:r>
            <a:r>
              <a:rPr lang="en-US" b="1" dirty="0"/>
              <a:t>within 30 days</a:t>
            </a:r>
            <a:r>
              <a:rPr lang="en-US" dirty="0"/>
              <a:t> of the Director’s decision </a:t>
            </a:r>
            <a:r>
              <a:rPr lang="en-US" i="1" dirty="0"/>
              <a:t>on a protest</a:t>
            </a:r>
            <a:r>
              <a:rPr lang="en-US" dirty="0"/>
              <a:t>.</a:t>
            </a:r>
          </a:p>
          <a:p>
            <a:pPr marL="342900" lvl="0" indent="-342900" fontAlgn="t">
              <a:buFont typeface="Arial" panose="020B0604020202020204" pitchFamily="34" charset="0"/>
              <a:buChar char="•"/>
            </a:pPr>
            <a:r>
              <a:rPr lang="en-US" b="1" dirty="0"/>
              <a:t>Process:</a:t>
            </a:r>
          </a:p>
          <a:p>
            <a:pPr marL="682625" lvl="1" indent="-342900" fontAlgn="t">
              <a:buFont typeface="Arial" panose="020B0604020202020204" pitchFamily="34" charset="0"/>
              <a:buChar char="•"/>
            </a:pPr>
            <a:r>
              <a:rPr lang="en-US" dirty="0"/>
              <a:t>Binding arbitration through the </a:t>
            </a:r>
            <a:r>
              <a:rPr lang="en-US" b="1" dirty="0"/>
              <a:t>American Arbitration Association</a:t>
            </a:r>
            <a:r>
              <a:rPr lang="en-US" dirty="0"/>
              <a:t>, or another mutually agreed service.</a:t>
            </a:r>
          </a:p>
          <a:p>
            <a:pPr marL="682625" lvl="1" indent="-342900" fontAlgn="t">
              <a:buFont typeface="Arial" panose="020B0604020202020204" pitchFamily="34" charset="0"/>
              <a:buChar char="•"/>
            </a:pPr>
            <a:r>
              <a:rPr lang="en-US" dirty="0"/>
              <a:t>Arbitrator’s decision is </a:t>
            </a:r>
            <a:r>
              <a:rPr lang="en-US" b="1" dirty="0"/>
              <a:t>final and enforceable</a:t>
            </a:r>
            <a:r>
              <a:rPr lang="en-US" dirty="0"/>
              <a:t>.</a:t>
            </a:r>
          </a:p>
          <a:p>
            <a:pPr marL="682625" lvl="1" indent="-342900" fontAlgn="t">
              <a:buFont typeface="Arial" panose="020B0604020202020204" pitchFamily="34" charset="0"/>
              <a:buChar char="•"/>
            </a:pPr>
            <a:r>
              <a:rPr lang="en-US" b="1" dirty="0"/>
              <a:t>Costs shared equally</a:t>
            </a:r>
            <a:r>
              <a:rPr lang="en-US" dirty="0"/>
              <a:t> between Park Owner and Homeowners.</a:t>
            </a:r>
          </a:p>
          <a:p>
            <a:pPr marL="342900" lvl="0" indent="-342900" fontAlgn="t">
              <a:buFont typeface="Arial" panose="020B0604020202020204" pitchFamily="34" charset="0"/>
              <a:buChar char="•"/>
            </a:pPr>
            <a:r>
              <a:rPr lang="en-US" dirty="0"/>
              <a:t>Within 30 days of the arbitrator’s decision, Owner must submit a </a:t>
            </a:r>
            <a:r>
              <a:rPr lang="en-US" b="1" dirty="0"/>
              <a:t>modified rent schedule</a:t>
            </a:r>
            <a:r>
              <a:rPr lang="en-US" dirty="0"/>
              <a:t> reflecting the final determination.</a:t>
            </a:r>
          </a:p>
          <a:p>
            <a:endParaRPr lang="en-US" dirty="0"/>
          </a:p>
        </p:txBody>
      </p:sp>
      <p:sp>
        <p:nvSpPr>
          <p:cNvPr id="5" name="Title 1">
            <a:extLst>
              <a:ext uri="{FF2B5EF4-FFF2-40B4-BE49-F238E27FC236}">
                <a16:creationId xmlns:a16="http://schemas.microsoft.com/office/drawing/2014/main" id="{019300C7-B35F-A767-3BB9-CC7523F82AC0}"/>
              </a:ext>
            </a:extLst>
          </p:cNvPr>
          <p:cNvSpPr>
            <a:spLocks noGrp="1"/>
          </p:cNvSpPr>
          <p:nvPr>
            <p:ph type="title"/>
          </p:nvPr>
        </p:nvSpPr>
        <p:spPr>
          <a:xfrm>
            <a:off x="888735" y="539420"/>
            <a:ext cx="11443854" cy="1596678"/>
          </a:xfrm>
        </p:spPr>
        <p:txBody>
          <a:bodyPr>
            <a:noAutofit/>
          </a:bodyPr>
          <a:lstStyle/>
          <a:p>
            <a:r>
              <a:rPr lang="en-US" dirty="0"/>
              <a:t>Capital Project pass through rent adjustment – </a:t>
            </a:r>
            <a:br>
              <a:rPr lang="en-US" dirty="0"/>
            </a:br>
            <a:r>
              <a:rPr lang="en-US" dirty="0"/>
              <a:t>arbitration procedures</a:t>
            </a:r>
          </a:p>
        </p:txBody>
      </p:sp>
    </p:spTree>
    <p:extLst>
      <p:ext uri="{BB962C8B-B14F-4D97-AF65-F5344CB8AC3E}">
        <p14:creationId xmlns:p14="http://schemas.microsoft.com/office/powerpoint/2010/main" val="96098169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CDAC3BA-B64B-2600-328A-F4AF62E86C9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3EDF9B7-7CD6-A30B-AF67-3A21035E7F74}"/>
              </a:ext>
            </a:extLst>
          </p:cNvPr>
          <p:cNvSpPr>
            <a:spLocks noGrp="1"/>
          </p:cNvSpPr>
          <p:nvPr>
            <p:ph type="title"/>
          </p:nvPr>
        </p:nvSpPr>
        <p:spPr/>
        <p:txBody>
          <a:bodyPr/>
          <a:lstStyle/>
          <a:p>
            <a:r>
              <a:rPr lang="en-US" dirty="0"/>
              <a:t>Property Tax: rent Pass‑Throughs </a:t>
            </a:r>
          </a:p>
        </p:txBody>
      </p:sp>
    </p:spTree>
    <p:extLst>
      <p:ext uri="{BB962C8B-B14F-4D97-AF65-F5344CB8AC3E}">
        <p14:creationId xmlns:p14="http://schemas.microsoft.com/office/powerpoint/2010/main" val="158204790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A045AA-C3C2-2058-618B-8BAC4204FFE6}"/>
              </a:ext>
            </a:extLst>
          </p:cNvPr>
          <p:cNvSpPr>
            <a:spLocks noGrp="1"/>
          </p:cNvSpPr>
          <p:nvPr>
            <p:ph type="title"/>
          </p:nvPr>
        </p:nvSpPr>
        <p:spPr>
          <a:xfrm>
            <a:off x="825186" y="785934"/>
            <a:ext cx="10109781" cy="1197864"/>
          </a:xfrm>
        </p:spPr>
        <p:txBody>
          <a:bodyPr anchor="t">
            <a:normAutofit/>
          </a:bodyPr>
          <a:lstStyle/>
          <a:p>
            <a:pPr>
              <a:lnSpc>
                <a:spcPct val="110000"/>
              </a:lnSpc>
            </a:pPr>
            <a:r>
              <a:rPr lang="en-US" sz="4800" dirty="0"/>
              <a:t>Property Tax pass through </a:t>
            </a:r>
            <a:r>
              <a:rPr lang="en-US" sz="4800" i="1" dirty="0">
                <a:solidFill>
                  <a:srgbClr val="FF0000"/>
                </a:solidFill>
              </a:rPr>
              <a:t>upon park re-sale</a:t>
            </a:r>
          </a:p>
        </p:txBody>
      </p:sp>
      <p:sp>
        <p:nvSpPr>
          <p:cNvPr id="4" name="Content Placeholder 3">
            <a:extLst>
              <a:ext uri="{FF2B5EF4-FFF2-40B4-BE49-F238E27FC236}">
                <a16:creationId xmlns:a16="http://schemas.microsoft.com/office/drawing/2014/main" id="{95C8A5B1-17EA-1972-6D2E-715859F8CFC3}"/>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1372" y="1175004"/>
            <a:ext cx="11560628" cy="5330952"/>
          </a:xfrm>
        </p:spPr>
        <p:txBody>
          <a:bodyPr>
            <a:noAutofit/>
          </a:bodyPr>
          <a:lstStyle/>
          <a:p>
            <a:pPr marL="342900" lvl="0" indent="-342900" fontAlgn="t">
              <a:buFont typeface="Arial" panose="020B0604020202020204" pitchFamily="34" charset="0"/>
              <a:buChar char="•"/>
            </a:pPr>
            <a:r>
              <a:rPr lang="en-US" sz="2400" dirty="0"/>
              <a:t>When the park is sold, the new owner may pass through </a:t>
            </a:r>
            <a:r>
              <a:rPr lang="en-US" sz="2400" b="1" dirty="0"/>
              <a:t>property tax increases above 2%</a:t>
            </a:r>
            <a:r>
              <a:rPr lang="en-US" sz="2400" dirty="0"/>
              <a:t> from the prior fiscal year.</a:t>
            </a:r>
          </a:p>
          <a:p>
            <a:pPr marL="342900" lvl="0" indent="-342900" fontAlgn="t">
              <a:buFont typeface="Arial" panose="020B0604020202020204" pitchFamily="34" charset="0"/>
              <a:buChar char="•"/>
            </a:pPr>
            <a:r>
              <a:rPr lang="en-US" sz="2400" dirty="0"/>
              <a:t>Increase is </a:t>
            </a:r>
            <a:r>
              <a:rPr lang="en-US" sz="2400" b="1" dirty="0"/>
              <a:t>phased in over </a:t>
            </a:r>
            <a:r>
              <a:rPr lang="en-US" sz="2400" b="1" i="1" dirty="0"/>
              <a:t>a minimum of </a:t>
            </a:r>
            <a:r>
              <a:rPr lang="en-US" sz="2400" b="1" dirty="0"/>
              <a:t>5 years</a:t>
            </a:r>
            <a:r>
              <a:rPr lang="en-US" sz="2400" dirty="0"/>
              <a:t> with equal annual increases per space.</a:t>
            </a:r>
          </a:p>
          <a:p>
            <a:pPr marL="342900" lvl="0" indent="-342900" fontAlgn="t">
              <a:buFont typeface="Arial" panose="020B0604020202020204" pitchFamily="34" charset="0"/>
              <a:buChar char="•"/>
            </a:pPr>
            <a:r>
              <a:rPr lang="en-US" sz="2400" dirty="0"/>
              <a:t>After Year 5, the Year‑5 amount </a:t>
            </a:r>
            <a:r>
              <a:rPr lang="en-US" sz="2400" b="1" dirty="0"/>
              <a:t>continues</a:t>
            </a:r>
            <a:r>
              <a:rPr lang="en-US" sz="2400" dirty="0"/>
              <a:t> until a new reassessment or tax reduction.</a:t>
            </a:r>
          </a:p>
          <a:p>
            <a:pPr marL="342900" lvl="0" indent="-342900" fontAlgn="t">
              <a:buFont typeface="Arial" panose="020B0604020202020204" pitchFamily="34" charset="0"/>
              <a:buChar char="•"/>
            </a:pPr>
            <a:r>
              <a:rPr lang="en-US" sz="2400" dirty="0"/>
              <a:t>Pass‑through is </a:t>
            </a:r>
            <a:r>
              <a:rPr lang="en-US" sz="2400" b="1" dirty="0"/>
              <a:t>separately itemized</a:t>
            </a:r>
            <a:r>
              <a:rPr lang="en-US" sz="2400" dirty="0"/>
              <a:t>, </a:t>
            </a:r>
            <a:r>
              <a:rPr lang="en-US" sz="2400" b="1" dirty="0"/>
              <a:t>not part of rent</a:t>
            </a:r>
            <a:r>
              <a:rPr lang="en-US" sz="2400" dirty="0"/>
              <a:t>, and </a:t>
            </a:r>
            <a:r>
              <a:rPr lang="en-US" sz="2400" b="1" dirty="0"/>
              <a:t>not included in the 4% Pass‑Through Cap</a:t>
            </a:r>
            <a:r>
              <a:rPr lang="en-US" sz="2400" dirty="0"/>
              <a:t>.</a:t>
            </a:r>
          </a:p>
          <a:p>
            <a:pPr marL="342900" lvl="0" indent="-342900" fontAlgn="t">
              <a:buFont typeface="Arial" panose="020B0604020202020204" pitchFamily="34" charset="0"/>
              <a:buChar char="•"/>
            </a:pPr>
            <a:r>
              <a:rPr lang="en-US" sz="2400" dirty="0"/>
              <a:t>Homeowners may request </a:t>
            </a:r>
            <a:r>
              <a:rPr lang="en-US" sz="2400" b="1" dirty="0"/>
              <a:t>mediation</a:t>
            </a:r>
            <a:r>
              <a:rPr lang="en-US" sz="2400" dirty="0"/>
              <a:t>, but the adjustment is </a:t>
            </a:r>
            <a:r>
              <a:rPr lang="en-US" sz="2400" b="1" dirty="0"/>
              <a:t>not subject to protest or arbitration</a:t>
            </a:r>
            <a:r>
              <a:rPr lang="en-US" sz="2400" dirty="0"/>
              <a:t>.</a:t>
            </a:r>
          </a:p>
        </p:txBody>
      </p:sp>
    </p:spTree>
    <p:extLst>
      <p:ext uri="{BB962C8B-B14F-4D97-AF65-F5344CB8AC3E}">
        <p14:creationId xmlns:p14="http://schemas.microsoft.com/office/powerpoint/2010/main" val="4294603127"/>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D96A81-A49A-9F79-B926-CC26D073ECC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9C2C783-D87E-B0A6-D628-8DAF46E71CA9}"/>
              </a:ext>
            </a:extLst>
          </p:cNvPr>
          <p:cNvSpPr>
            <a:spLocks noGrp="1"/>
          </p:cNvSpPr>
          <p:nvPr>
            <p:ph type="title"/>
          </p:nvPr>
        </p:nvSpPr>
        <p:spPr/>
        <p:txBody>
          <a:bodyPr/>
          <a:lstStyle/>
          <a:p>
            <a:r>
              <a:rPr lang="en-US" dirty="0"/>
              <a:t>Transparency in billing</a:t>
            </a:r>
          </a:p>
        </p:txBody>
      </p:sp>
    </p:spTree>
    <p:extLst>
      <p:ext uri="{BB962C8B-B14F-4D97-AF65-F5344CB8AC3E}">
        <p14:creationId xmlns:p14="http://schemas.microsoft.com/office/powerpoint/2010/main" val="380422614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66B8EE-42D3-670E-A58B-38B1649EEE43}"/>
              </a:ext>
            </a:extLst>
          </p:cNvPr>
          <p:cNvSpPr>
            <a:spLocks noGrp="1"/>
          </p:cNvSpPr>
          <p:nvPr>
            <p:ph type="title"/>
          </p:nvPr>
        </p:nvSpPr>
        <p:spPr>
          <a:xfrm>
            <a:off x="7579415" y="404991"/>
            <a:ext cx="3842130" cy="1143000"/>
          </a:xfrm>
        </p:spPr>
        <p:txBody>
          <a:bodyPr anchor="b">
            <a:normAutofit fontScale="90000"/>
          </a:bodyPr>
          <a:lstStyle/>
          <a:p>
            <a:r>
              <a:rPr lang="en-US" dirty="0"/>
              <a:t>Transparency in Billing</a:t>
            </a:r>
          </a:p>
        </p:txBody>
      </p:sp>
      <p:sp>
        <p:nvSpPr>
          <p:cNvPr id="4" name="Content Placeholder 3">
            <a:extLst>
              <a:ext uri="{FF2B5EF4-FFF2-40B4-BE49-F238E27FC236}">
                <a16:creationId xmlns:a16="http://schemas.microsoft.com/office/drawing/2014/main" id="{BC0CEDDA-367B-DA23-AAC8-BD63DBA8F560}"/>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7116097" y="1459500"/>
            <a:ext cx="4830097" cy="4197096"/>
          </a:xfrm>
        </p:spPr>
        <p:txBody>
          <a:bodyPr>
            <a:noAutofit/>
          </a:bodyPr>
          <a:lstStyle/>
          <a:p>
            <a:pPr marL="0" lvl="0" indent="0">
              <a:lnSpc>
                <a:spcPct val="120000"/>
              </a:lnSpc>
              <a:spcBef>
                <a:spcPts val="2500"/>
              </a:spcBef>
              <a:buFont typeface="Arial" panose="020B0604020202020204" pitchFamily="34" charset="0"/>
              <a:buNone/>
            </a:pPr>
            <a:r>
              <a:rPr lang="en-US" sz="2000" b="1" dirty="0"/>
              <a:t>Itemized Billing Requirements</a:t>
            </a:r>
          </a:p>
          <a:p>
            <a:pPr marL="0" lvl="1" indent="0">
              <a:lnSpc>
                <a:spcPct val="120000"/>
              </a:lnSpc>
              <a:buFont typeface="Arial" panose="020B0604020202020204" pitchFamily="34" charset="0"/>
              <a:buNone/>
            </a:pPr>
            <a:r>
              <a:rPr lang="en-US" sz="2000" dirty="0"/>
              <a:t>Monthly rent statements must include detailed line items for base rent, rent increases, </a:t>
            </a:r>
            <a:r>
              <a:rPr lang="en-US" sz="2000" i="1" dirty="0"/>
              <a:t>MOU </a:t>
            </a:r>
            <a:r>
              <a:rPr lang="en-US" sz="2000" dirty="0"/>
              <a:t>pass-through </a:t>
            </a:r>
            <a:r>
              <a:rPr lang="en-US" sz="2000" i="1" dirty="0"/>
              <a:t>adjustments </a:t>
            </a:r>
            <a:r>
              <a:rPr lang="en-US" sz="2000" dirty="0"/>
              <a:t>with project details</a:t>
            </a:r>
            <a:r>
              <a:rPr lang="en-US" sz="2000" i="1" dirty="0"/>
              <a:t>, and pre-MOU pass-throughs</a:t>
            </a:r>
            <a:r>
              <a:rPr lang="en-US" sz="2000" dirty="0"/>
              <a:t>.</a:t>
            </a:r>
          </a:p>
          <a:p>
            <a:pPr marL="0" lvl="0" indent="0">
              <a:lnSpc>
                <a:spcPct val="120000"/>
              </a:lnSpc>
              <a:spcBef>
                <a:spcPts val="2500"/>
              </a:spcBef>
              <a:buFont typeface="Arial" panose="020B0604020202020204" pitchFamily="34" charset="0"/>
              <a:buNone/>
            </a:pPr>
            <a:r>
              <a:rPr lang="en-US" sz="2000" b="1" dirty="0"/>
              <a:t>Pass-through Charge Transparency</a:t>
            </a:r>
          </a:p>
          <a:p>
            <a:pPr marL="0" lvl="1" indent="0">
              <a:lnSpc>
                <a:spcPct val="120000"/>
              </a:lnSpc>
              <a:buFont typeface="Arial" panose="020B0604020202020204" pitchFamily="34" charset="0"/>
              <a:buNone/>
            </a:pPr>
            <a:r>
              <a:rPr lang="en-US" sz="2000" i="1" dirty="0"/>
              <a:t>For each </a:t>
            </a:r>
            <a:r>
              <a:rPr lang="en-US" sz="2000" dirty="0"/>
              <a:t>Pass-through </a:t>
            </a:r>
            <a:r>
              <a:rPr lang="en-US" sz="2000" i="1" dirty="0"/>
              <a:t>adjustment, the monthly rent statement </a:t>
            </a:r>
            <a:r>
              <a:rPr lang="en-US" sz="2000" dirty="0"/>
              <a:t>must list project purpose, total cost, dates, and amortization schedules </a:t>
            </a:r>
            <a:r>
              <a:rPr lang="en-US" sz="2000" i="1" dirty="0"/>
              <a:t>to provide </a:t>
            </a:r>
            <a:r>
              <a:rPr lang="en-US" sz="2000" dirty="0"/>
              <a:t>full transparency.</a:t>
            </a:r>
          </a:p>
        </p:txBody>
      </p:sp>
      <p:pic>
        <p:nvPicPr>
          <p:cNvPr id="8" name="Picture 7">
            <a:extLst>
              <a:ext uri="{FF2B5EF4-FFF2-40B4-BE49-F238E27FC236}">
                <a16:creationId xmlns:a16="http://schemas.microsoft.com/office/drawing/2014/main" id="{D1AD1318-7972-3BD7-310F-444CF1DC56F6}"/>
              </a:ext>
            </a:extLst>
          </p:cNvPr>
          <p:cNvPicPr>
            <a:picLocks noChangeAspect="1"/>
          </p:cNvPicPr>
          <p:nvPr/>
        </p:nvPicPr>
        <p:blipFill>
          <a:blip r:embed="rId3"/>
          <a:stretch>
            <a:fillRect/>
          </a:stretch>
        </p:blipFill>
        <p:spPr>
          <a:xfrm>
            <a:off x="92254" y="1195496"/>
            <a:ext cx="6792184" cy="4467007"/>
          </a:xfrm>
          <a:prstGeom prst="rect">
            <a:avLst/>
          </a:prstGeom>
        </p:spPr>
      </p:pic>
    </p:spTree>
    <p:extLst>
      <p:ext uri="{BB962C8B-B14F-4D97-AF65-F5344CB8AC3E}">
        <p14:creationId xmlns:p14="http://schemas.microsoft.com/office/powerpoint/2010/main" val="11306321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024F180-B75C-E09D-DE1C-D1A2374D48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338439A-61F6-7703-A8E3-87281B26BC13}"/>
              </a:ext>
            </a:extLst>
          </p:cNvPr>
          <p:cNvSpPr>
            <a:spLocks noGrp="1"/>
          </p:cNvSpPr>
          <p:nvPr>
            <p:ph type="title"/>
          </p:nvPr>
        </p:nvSpPr>
        <p:spPr/>
        <p:txBody>
          <a:bodyPr/>
          <a:lstStyle/>
          <a:p>
            <a:r>
              <a:rPr lang="en-US" dirty="0"/>
              <a:t>Safety net program</a:t>
            </a:r>
          </a:p>
        </p:txBody>
      </p:sp>
    </p:spTree>
    <p:extLst>
      <p:ext uri="{BB962C8B-B14F-4D97-AF65-F5344CB8AC3E}">
        <p14:creationId xmlns:p14="http://schemas.microsoft.com/office/powerpoint/2010/main" val="30098664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67DAB85-1388-1DDD-839F-8F51251FE81A}"/>
              </a:ext>
            </a:extLst>
          </p:cNvPr>
          <p:cNvSpPr>
            <a:spLocks noGrp="1"/>
          </p:cNvSpPr>
          <p:nvPr>
            <p:ph type="title"/>
          </p:nvPr>
        </p:nvSpPr>
        <p:spPr>
          <a:xfrm>
            <a:off x="808873" y="721498"/>
            <a:ext cx="10978989" cy="1197864"/>
          </a:xfrm>
        </p:spPr>
        <p:txBody>
          <a:bodyPr anchor="t">
            <a:normAutofit/>
          </a:bodyPr>
          <a:lstStyle/>
          <a:p>
            <a:pPr>
              <a:lnSpc>
                <a:spcPct val="110000"/>
              </a:lnSpc>
            </a:pPr>
            <a:r>
              <a:rPr lang="en-US" dirty="0"/>
              <a:t>Safety Net Program for Low-Income Residents</a:t>
            </a:r>
          </a:p>
        </p:txBody>
      </p:sp>
      <p:sp>
        <p:nvSpPr>
          <p:cNvPr id="4" name="Content Placeholder 3">
            <a:extLst>
              <a:ext uri="{FF2B5EF4-FFF2-40B4-BE49-F238E27FC236}">
                <a16:creationId xmlns:a16="http://schemas.microsoft.com/office/drawing/2014/main" id="{163AFD71-F8AA-2E7D-F644-4778E5BB3557}"/>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188364" y="1320430"/>
            <a:ext cx="5130800" cy="4978769"/>
          </a:xfrm>
        </p:spPr>
        <p:txBody>
          <a:bodyPr>
            <a:normAutofit/>
          </a:bodyPr>
          <a:lstStyle/>
          <a:p>
            <a:pPr marL="0" lvl="0" indent="0">
              <a:spcBef>
                <a:spcPts val="2500"/>
              </a:spcBef>
              <a:buFont typeface="Arial" panose="020B0604020202020204" pitchFamily="34" charset="0"/>
              <a:buNone/>
            </a:pPr>
            <a:r>
              <a:rPr lang="en-US" b="1"/>
              <a:t>Eligibility Criteria</a:t>
            </a:r>
          </a:p>
          <a:p>
            <a:pPr marL="0" lvl="1" indent="0">
              <a:buFont typeface="Arial" panose="020B0604020202020204" pitchFamily="34" charset="0"/>
              <a:buNone/>
            </a:pPr>
            <a:r>
              <a:rPr lang="en-US"/>
              <a:t>Households must have income less than or equal to twice monthly rent and assets under $50,000, excluding home and vehicles.</a:t>
            </a:r>
          </a:p>
          <a:p>
            <a:pPr marL="0" lvl="0" indent="0">
              <a:spcBef>
                <a:spcPts val="2500"/>
              </a:spcBef>
              <a:buFont typeface="Arial" panose="020B0604020202020204" pitchFamily="34" charset="0"/>
              <a:buNone/>
            </a:pPr>
            <a:r>
              <a:rPr lang="en-US" b="1"/>
              <a:t>Rent Assistance Limits</a:t>
            </a:r>
          </a:p>
          <a:p>
            <a:pPr marL="0" lvl="1" indent="0">
              <a:buFont typeface="Arial" panose="020B0604020202020204" pitchFamily="34" charset="0"/>
              <a:buNone/>
            </a:pPr>
            <a:r>
              <a:rPr lang="en-US"/>
              <a:t>Rent assistance ensures rent does not exceed 33% of household income, capped at $150 per month to aid affordability.</a:t>
            </a:r>
          </a:p>
          <a:p>
            <a:pPr marL="0" lvl="0" indent="0">
              <a:spcBef>
                <a:spcPts val="2500"/>
              </a:spcBef>
              <a:buFont typeface="Arial" panose="020B0604020202020204" pitchFamily="34" charset="0"/>
              <a:buNone/>
            </a:pPr>
            <a:r>
              <a:rPr lang="en-US" b="1"/>
              <a:t>Program Administration</a:t>
            </a:r>
          </a:p>
          <a:p>
            <a:pPr marL="0" lvl="1" indent="0">
              <a:buFont typeface="Arial" panose="020B0604020202020204" pitchFamily="34" charset="0"/>
              <a:buNone/>
            </a:pPr>
            <a:r>
              <a:rPr lang="en-US"/>
              <a:t>Park owners are required to administer the program, ensuring fair rent increases and protecting vulnerable residents.</a:t>
            </a:r>
          </a:p>
        </p:txBody>
      </p:sp>
      <p:pic>
        <p:nvPicPr>
          <p:cNvPr id="8" name="Picture 7">
            <a:extLst>
              <a:ext uri="{FF2B5EF4-FFF2-40B4-BE49-F238E27FC236}">
                <a16:creationId xmlns:a16="http://schemas.microsoft.com/office/drawing/2014/main" id="{9298C3CA-BE48-4A21-DF6D-56B65EEA8E59}"/>
              </a:ext>
            </a:extLst>
          </p:cNvPr>
          <p:cNvPicPr>
            <a:picLocks noChangeAspect="1"/>
          </p:cNvPicPr>
          <p:nvPr/>
        </p:nvPicPr>
        <p:blipFill>
          <a:blip r:embed="rId3"/>
          <a:stretch>
            <a:fillRect/>
          </a:stretch>
        </p:blipFill>
        <p:spPr>
          <a:xfrm>
            <a:off x="135216" y="1919362"/>
            <a:ext cx="5960784" cy="3783362"/>
          </a:xfrm>
          <a:prstGeom prst="rect">
            <a:avLst/>
          </a:prstGeom>
        </p:spPr>
      </p:pic>
    </p:spTree>
    <p:extLst>
      <p:ext uri="{BB962C8B-B14F-4D97-AF65-F5344CB8AC3E}">
        <p14:creationId xmlns:p14="http://schemas.microsoft.com/office/powerpoint/2010/main" val="918652692"/>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53CED6-9DAC-919A-D4D3-A5EA18C9085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C02CCF7-2302-5D09-C3C1-878A31047612}"/>
              </a:ext>
            </a:extLst>
          </p:cNvPr>
          <p:cNvSpPr>
            <a:spLocks noGrp="1"/>
          </p:cNvSpPr>
          <p:nvPr>
            <p:ph type="title"/>
          </p:nvPr>
        </p:nvSpPr>
        <p:spPr/>
        <p:txBody>
          <a:bodyPr/>
          <a:lstStyle/>
          <a:p>
            <a:r>
              <a:rPr lang="en-US" dirty="0"/>
              <a:t>Record Keeping, Communication, Dispute Resolution, and Enforcement</a:t>
            </a:r>
          </a:p>
        </p:txBody>
      </p:sp>
    </p:spTree>
    <p:extLst>
      <p:ext uri="{BB962C8B-B14F-4D97-AF65-F5344CB8AC3E}">
        <p14:creationId xmlns:p14="http://schemas.microsoft.com/office/powerpoint/2010/main" val="3733067653"/>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D4BAA-5B83-6A88-91BB-79EDD299BB5A}"/>
              </a:ext>
            </a:extLst>
          </p:cNvPr>
          <p:cNvSpPr>
            <a:spLocks noGrp="1"/>
          </p:cNvSpPr>
          <p:nvPr>
            <p:ph type="title"/>
          </p:nvPr>
        </p:nvSpPr>
        <p:spPr>
          <a:xfrm>
            <a:off x="774653" y="681828"/>
            <a:ext cx="10642694" cy="1197864"/>
          </a:xfrm>
        </p:spPr>
        <p:txBody>
          <a:bodyPr anchor="t">
            <a:noAutofit/>
          </a:bodyPr>
          <a:lstStyle/>
          <a:p>
            <a:pPr>
              <a:lnSpc>
                <a:spcPct val="110000"/>
              </a:lnSpc>
            </a:pPr>
            <a:r>
              <a:rPr lang="en-US" dirty="0"/>
              <a:t>Registration and Recordkeeping Requirements</a:t>
            </a:r>
          </a:p>
        </p:txBody>
      </p:sp>
      <p:pic>
        <p:nvPicPr>
          <p:cNvPr id="5" name="Content Placeholder 4" descr="Messy office desk in warehouse.">
            <a:extLst>
              <a:ext uri="{FF2B5EF4-FFF2-40B4-BE49-F238E27FC236}">
                <a16:creationId xmlns:a16="http://schemas.microsoft.com/office/drawing/2014/main" id="{94947159-14BC-4FA3-9573-E2CC33A2B711}"/>
              </a:ext>
            </a:extLst>
          </p:cNvPr>
          <p:cNvPicPr>
            <a:picLocks noGrp="1" noChangeAspect="1"/>
          </p:cNvPicPr>
          <p:nvPr>
            <p:ph type="pic" sz="quarter" idx="18"/>
          </p:nvPr>
        </p:nvPicPr>
        <p:blipFill>
          <a:blip r:embed="rId3"/>
          <a:srcRect l="16675" r="16675"/>
          <a:stretch>
            <a:fillRect/>
          </a:stretch>
        </p:blipFill>
        <p:spPr>
          <a:prstGeom prst="rect">
            <a:avLst/>
          </a:prstGeom>
          <a:noFill/>
        </p:spPr>
      </p:pic>
      <p:sp>
        <p:nvSpPr>
          <p:cNvPr id="4" name="Content Placeholder 3">
            <a:extLst>
              <a:ext uri="{FF2B5EF4-FFF2-40B4-BE49-F238E27FC236}">
                <a16:creationId xmlns:a16="http://schemas.microsoft.com/office/drawing/2014/main" id="{E1741AAE-BE6B-4665-C61E-39BFB11495A5}"/>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6337692" y="1421892"/>
            <a:ext cx="5586984" cy="5330952"/>
          </a:xfrm>
        </p:spPr>
        <p:txBody>
          <a:bodyPr>
            <a:normAutofit/>
          </a:bodyPr>
          <a:lstStyle/>
          <a:p>
            <a:pPr marL="0" lvl="0" indent="0">
              <a:spcBef>
                <a:spcPts val="2500"/>
              </a:spcBef>
              <a:buFont typeface="Arial" panose="020B0604020202020204" pitchFamily="34" charset="0"/>
              <a:buNone/>
            </a:pPr>
            <a:r>
              <a:rPr lang="en-US" b="1" dirty="0"/>
              <a:t>Filing Rent Schedules</a:t>
            </a:r>
          </a:p>
          <a:p>
            <a:pPr marL="0" lvl="1" indent="0">
              <a:buFont typeface="Arial" panose="020B0604020202020204" pitchFamily="34" charset="0"/>
              <a:buNone/>
            </a:pPr>
            <a:r>
              <a:rPr lang="en-US" dirty="0"/>
              <a:t>Park owners must submit initial and annual rent schedules with detailed rent rolls to the City for transparency.</a:t>
            </a:r>
          </a:p>
          <a:p>
            <a:pPr marL="0" lvl="0" indent="0">
              <a:spcBef>
                <a:spcPts val="2500"/>
              </a:spcBef>
              <a:buFont typeface="Arial" panose="020B0604020202020204" pitchFamily="34" charset="0"/>
              <a:buNone/>
            </a:pPr>
            <a:r>
              <a:rPr lang="en-US" b="1" dirty="0"/>
              <a:t>Maintaining Records Onsite</a:t>
            </a:r>
          </a:p>
          <a:p>
            <a:pPr marL="0" lvl="1" indent="0">
              <a:buFont typeface="Arial" panose="020B0604020202020204" pitchFamily="34" charset="0"/>
              <a:buNone/>
            </a:pPr>
            <a:r>
              <a:rPr lang="en-US" dirty="0"/>
              <a:t>Parks must keep updated copies of the MOU, rules, utility info, and documents available for resident review.</a:t>
            </a:r>
          </a:p>
          <a:p>
            <a:pPr marL="0" lvl="0" indent="0">
              <a:spcBef>
                <a:spcPts val="2500"/>
              </a:spcBef>
              <a:buFont typeface="Arial" panose="020B0604020202020204" pitchFamily="34" charset="0"/>
              <a:buNone/>
            </a:pPr>
            <a:r>
              <a:rPr lang="en-US" b="1" dirty="0"/>
              <a:t>Resident Access and Rights</a:t>
            </a:r>
          </a:p>
          <a:p>
            <a:pPr marL="0" lvl="1" indent="0">
              <a:buFont typeface="Arial" panose="020B0604020202020204" pitchFamily="34" charset="0"/>
              <a:buNone/>
            </a:pPr>
            <a:r>
              <a:rPr lang="en-US" dirty="0"/>
              <a:t>Residents can request full copies of the MOU, supporting informed decision-making.</a:t>
            </a:r>
          </a:p>
          <a:p>
            <a:pPr marL="0" lvl="0" indent="0">
              <a:spcBef>
                <a:spcPts val="2500"/>
              </a:spcBef>
              <a:buFont typeface="Arial" panose="020B0604020202020204" pitchFamily="34" charset="0"/>
              <a:buNone/>
            </a:pPr>
            <a:r>
              <a:rPr lang="en-US" b="1" dirty="0"/>
              <a:t>Promoting Transparency and Trust</a:t>
            </a:r>
          </a:p>
          <a:p>
            <a:pPr marL="0" lvl="1" indent="0">
              <a:buFont typeface="Arial" panose="020B0604020202020204" pitchFamily="34" charset="0"/>
              <a:buNone/>
            </a:pPr>
            <a:r>
              <a:rPr lang="en-US" dirty="0"/>
              <a:t>Clear documentation promotes regulatory enforcement, community trust, and dispute prevention before issues arise.</a:t>
            </a:r>
          </a:p>
        </p:txBody>
      </p:sp>
    </p:spTree>
    <p:extLst>
      <p:ext uri="{BB962C8B-B14F-4D97-AF65-F5344CB8AC3E}">
        <p14:creationId xmlns:p14="http://schemas.microsoft.com/office/powerpoint/2010/main" val="1897368584"/>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B4BB3-2CC1-A22B-701D-6CFB30109E34}"/>
              </a:ext>
            </a:extLst>
          </p:cNvPr>
          <p:cNvSpPr>
            <a:spLocks noGrp="1"/>
          </p:cNvSpPr>
          <p:nvPr>
            <p:ph type="title"/>
          </p:nvPr>
        </p:nvSpPr>
        <p:spPr>
          <a:xfrm>
            <a:off x="762000" y="832104"/>
            <a:ext cx="4617720" cy="1197864"/>
          </a:xfrm>
        </p:spPr>
        <p:txBody>
          <a:bodyPr anchor="t">
            <a:noAutofit/>
          </a:bodyPr>
          <a:lstStyle/>
          <a:p>
            <a:r>
              <a:rPr lang="en-US" dirty="0"/>
              <a:t>Communication Framework</a:t>
            </a:r>
          </a:p>
        </p:txBody>
      </p:sp>
      <p:pic>
        <p:nvPicPr>
          <p:cNvPr id="5" name="Content Placeholder 4" descr="Group of people talking">
            <a:extLst>
              <a:ext uri="{FF2B5EF4-FFF2-40B4-BE49-F238E27FC236}">
                <a16:creationId xmlns:a16="http://schemas.microsoft.com/office/drawing/2014/main" id="{8E10D58E-15E3-4ADA-9FD7-E3F725F91C88}"/>
              </a:ext>
            </a:extLst>
          </p:cNvPr>
          <p:cNvPicPr>
            <a:picLocks noGrp="1" noChangeAspect="1"/>
          </p:cNvPicPr>
          <p:nvPr>
            <p:ph type="pic" sz="quarter" idx="18"/>
          </p:nvPr>
        </p:nvPicPr>
        <p:blipFill>
          <a:blip r:embed="rId3"/>
          <a:srcRect l="16650" r="16650"/>
          <a:stretch>
            <a:fillRect/>
          </a:stretch>
        </p:blipFill>
        <p:spPr>
          <a:prstGeom prst="rect">
            <a:avLst/>
          </a:prstGeom>
          <a:noFill/>
        </p:spPr>
      </p:pic>
      <p:sp>
        <p:nvSpPr>
          <p:cNvPr id="4" name="Content Placeholder 3">
            <a:extLst>
              <a:ext uri="{FF2B5EF4-FFF2-40B4-BE49-F238E27FC236}">
                <a16:creationId xmlns:a16="http://schemas.microsoft.com/office/drawing/2014/main" id="{D3C5F9DF-65F1-E659-6A0E-53F5D297ED2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p:txBody>
          <a:bodyPr>
            <a:noAutofit/>
          </a:bodyPr>
          <a:lstStyle/>
          <a:p>
            <a:pPr marL="0" lvl="0" indent="0">
              <a:spcBef>
                <a:spcPts val="2500"/>
              </a:spcBef>
              <a:buFont typeface="Arial" panose="020B0604020202020204" pitchFamily="34" charset="0"/>
              <a:buNone/>
            </a:pPr>
            <a:r>
              <a:rPr lang="en-US" sz="2800" b="1" dirty="0"/>
              <a:t>Homeowner Oversight Board/Park Management Committee</a:t>
            </a:r>
          </a:p>
          <a:p>
            <a:pPr marL="0" lvl="1" indent="0">
              <a:buFont typeface="Arial" panose="020B0604020202020204" pitchFamily="34" charset="0"/>
              <a:buNone/>
            </a:pPr>
            <a:r>
              <a:rPr lang="en-US" sz="2400" dirty="0"/>
              <a:t>Each park forms a board to serve as a liaison between residents and management, meeting regularly to discuss concerns; comply with MRL.  Owner to respond to concerns submitted in writing within 30 days after meeting. </a:t>
            </a:r>
          </a:p>
          <a:p>
            <a:pPr marL="0" lvl="0" indent="0">
              <a:spcBef>
                <a:spcPts val="2500"/>
              </a:spcBef>
              <a:buFont typeface="Arial" panose="020B0604020202020204" pitchFamily="34" charset="0"/>
              <a:buNone/>
            </a:pPr>
            <a:r>
              <a:rPr lang="en-US" sz="2800" b="1" dirty="0"/>
              <a:t>Citywide MOU Working Group</a:t>
            </a:r>
          </a:p>
          <a:p>
            <a:pPr marL="0" lvl="1" indent="0">
              <a:buFont typeface="Arial" panose="020B0604020202020204" pitchFamily="34" charset="0"/>
              <a:buNone/>
            </a:pPr>
            <a:r>
              <a:rPr lang="en-US" sz="2400" dirty="0"/>
              <a:t>A group consisting of home owners, park owners, and city representatives meeting at City Hall to discuss issues and support MOU implementation. Meetings twice in the first year. Apply to serve before August 31, 2026.  Appointment for 5 year term.</a:t>
            </a:r>
          </a:p>
        </p:txBody>
      </p:sp>
    </p:spTree>
    <p:extLst>
      <p:ext uri="{BB962C8B-B14F-4D97-AF65-F5344CB8AC3E}">
        <p14:creationId xmlns:p14="http://schemas.microsoft.com/office/powerpoint/2010/main" val="1537423928"/>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13B0854-88B1-455D-02BB-CB8B1D9A53EB}"/>
              </a:ext>
            </a:extLst>
          </p:cNvPr>
          <p:cNvSpPr>
            <a:spLocks noGrp="1"/>
          </p:cNvSpPr>
          <p:nvPr>
            <p:ph type="title"/>
          </p:nvPr>
        </p:nvSpPr>
        <p:spPr>
          <a:xfrm>
            <a:off x="894508" y="682182"/>
            <a:ext cx="4617720" cy="1197864"/>
          </a:xfrm>
        </p:spPr>
        <p:txBody>
          <a:bodyPr anchor="t">
            <a:normAutofit/>
          </a:bodyPr>
          <a:lstStyle/>
          <a:p>
            <a:r>
              <a:rPr lang="en-US" dirty="0"/>
              <a:t>Dispute Resolution</a:t>
            </a:r>
          </a:p>
        </p:txBody>
      </p:sp>
      <p:pic>
        <p:nvPicPr>
          <p:cNvPr id="5" name="Content Placeholder 4" descr="Explaining contract to business partner">
            <a:extLst>
              <a:ext uri="{FF2B5EF4-FFF2-40B4-BE49-F238E27FC236}">
                <a16:creationId xmlns:a16="http://schemas.microsoft.com/office/drawing/2014/main" id="{EB63B435-F63C-4236-8DA0-4F8E4FE5F3D9}"/>
              </a:ext>
            </a:extLst>
          </p:cNvPr>
          <p:cNvPicPr>
            <a:picLocks noGrp="1" noChangeAspect="1"/>
          </p:cNvPicPr>
          <p:nvPr>
            <p:ph type="pic" sz="quarter" idx="18"/>
          </p:nvPr>
        </p:nvPicPr>
        <p:blipFill>
          <a:blip r:embed="rId3"/>
          <a:srcRect l="16675" r="16675"/>
          <a:stretch>
            <a:fillRect/>
          </a:stretch>
        </p:blipFill>
        <p:spPr>
          <a:xfrm>
            <a:off x="423265" y="1880046"/>
            <a:ext cx="3254987" cy="3254987"/>
          </a:xfrm>
          <a:prstGeom prst="rect">
            <a:avLst/>
          </a:prstGeom>
          <a:noFill/>
        </p:spPr>
      </p:pic>
      <p:sp>
        <p:nvSpPr>
          <p:cNvPr id="4" name="Content Placeholder 3">
            <a:extLst>
              <a:ext uri="{FF2B5EF4-FFF2-40B4-BE49-F238E27FC236}">
                <a16:creationId xmlns:a16="http://schemas.microsoft.com/office/drawing/2014/main" id="{94C6D730-B91C-1933-84B1-375F84E2A641}"/>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3678253" y="877456"/>
            <a:ext cx="8513748" cy="5560290"/>
          </a:xfrm>
        </p:spPr>
        <p:txBody>
          <a:bodyPr>
            <a:normAutofit/>
          </a:bodyPr>
          <a:lstStyle/>
          <a:p>
            <a:r>
              <a:rPr lang="en-US" b="1" dirty="0"/>
              <a:t>Written Notice and Mediation - Process</a:t>
            </a:r>
            <a:endParaRPr lang="en-US" dirty="0"/>
          </a:p>
          <a:p>
            <a:pPr lvl="0"/>
            <a:r>
              <a:rPr lang="en-US" dirty="0"/>
              <a:t>Applies to disputes between:</a:t>
            </a:r>
            <a:br>
              <a:rPr lang="en-US" dirty="0"/>
            </a:br>
            <a:r>
              <a:rPr lang="en-US" dirty="0"/>
              <a:t>• Park Owner and City (</a:t>
            </a:r>
            <a:r>
              <a:rPr lang="en-US" i="1" dirty="0"/>
              <a:t>MOU interpretation/</a:t>
            </a:r>
            <a:r>
              <a:rPr lang="en-US" dirty="0"/>
              <a:t>enforcement issues)</a:t>
            </a:r>
            <a:br>
              <a:rPr lang="en-US" dirty="0"/>
            </a:br>
            <a:r>
              <a:rPr lang="en-US" dirty="0"/>
              <a:t>• Park Owner and Homeowners / Oversight Board (</a:t>
            </a:r>
            <a:r>
              <a:rPr lang="en-US" i="1" dirty="0"/>
              <a:t>disputes over Property Tax Pass-Through Adjustments; other MOU </a:t>
            </a:r>
            <a:r>
              <a:rPr lang="en-US" dirty="0"/>
              <a:t>interpretation or enforcement issues) </a:t>
            </a:r>
            <a:br>
              <a:rPr lang="en-US" dirty="0"/>
            </a:br>
            <a:endParaRPr lang="en-US" i="1" dirty="0"/>
          </a:p>
          <a:p>
            <a:pPr lvl="0"/>
            <a:r>
              <a:rPr lang="en-US" dirty="0"/>
              <a:t>The party alleging a violation must:</a:t>
            </a:r>
            <a:br>
              <a:rPr lang="en-US" dirty="0"/>
            </a:br>
            <a:r>
              <a:rPr lang="en-US" dirty="0"/>
              <a:t>• Provide </a:t>
            </a:r>
            <a:r>
              <a:rPr lang="en-US" b="1" dirty="0"/>
              <a:t>written notice</a:t>
            </a:r>
            <a:r>
              <a:rPr lang="en-US" dirty="0"/>
              <a:t> describing the dispute</a:t>
            </a:r>
            <a:br>
              <a:rPr lang="en-US" dirty="0"/>
            </a:br>
            <a:r>
              <a:rPr lang="en-US" dirty="0"/>
              <a:t>• Send notice to the opposing party </a:t>
            </a:r>
            <a:r>
              <a:rPr lang="en-US" b="1" dirty="0"/>
              <a:t>and the City</a:t>
            </a:r>
            <a:endParaRPr lang="en-US" dirty="0"/>
          </a:p>
          <a:p>
            <a:pPr lvl="0"/>
            <a:r>
              <a:rPr lang="en-US" dirty="0"/>
              <a:t>If issue is not resolved within </a:t>
            </a:r>
            <a:r>
              <a:rPr lang="en-US" b="1" dirty="0"/>
              <a:t>30 days</a:t>
            </a:r>
            <a:r>
              <a:rPr lang="en-US" dirty="0"/>
              <a:t>, parties must first attempt </a:t>
            </a:r>
            <a:r>
              <a:rPr lang="en-US" b="1" dirty="0"/>
              <a:t>mediation</a:t>
            </a:r>
            <a:r>
              <a:rPr lang="en-US" dirty="0"/>
              <a:t> using a third‑party mediation service.</a:t>
            </a:r>
          </a:p>
        </p:txBody>
      </p:sp>
    </p:spTree>
    <p:extLst>
      <p:ext uri="{BB962C8B-B14F-4D97-AF65-F5344CB8AC3E}">
        <p14:creationId xmlns:p14="http://schemas.microsoft.com/office/powerpoint/2010/main" val="385601833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id="{D25E16BB-CB2D-C0C8-9BFC-5ACFDF9FC57A}"/>
              </a:ext>
            </a:extLst>
          </p:cNvPr>
          <p:cNvSpPr>
            <a:spLocks noGrp="1"/>
          </p:cNvSpPr>
          <p:nvPr>
            <p:ph sz="quarter" idx="14"/>
          </p:nvPr>
        </p:nvSpPr>
        <p:spPr>
          <a:xfrm>
            <a:off x="1715729" y="1911103"/>
            <a:ext cx="10171471" cy="4805540"/>
          </a:xfrm>
        </p:spPr>
        <p:txBody>
          <a:bodyPr>
            <a:normAutofit/>
          </a:bodyPr>
          <a:lstStyle/>
          <a:p>
            <a:pPr lvl="0"/>
            <a:r>
              <a:rPr lang="en-US" dirty="0"/>
              <a:t>Any party may propose an alternative mediation service, but must </a:t>
            </a:r>
            <a:r>
              <a:rPr lang="en-US" b="1" dirty="0"/>
              <a:t>pay for it</a:t>
            </a:r>
            <a:r>
              <a:rPr lang="en-US" dirty="0"/>
              <a:t>.</a:t>
            </a:r>
          </a:p>
          <a:p>
            <a:pPr lvl="0"/>
            <a:r>
              <a:rPr lang="en-US" dirty="0"/>
              <a:t>Parties should make a </a:t>
            </a:r>
            <a:r>
              <a:rPr lang="en-US" b="1" dirty="0"/>
              <a:t>good‑faith effort</a:t>
            </a:r>
            <a:r>
              <a:rPr lang="en-US" dirty="0"/>
              <a:t> to resolve disputes through mediation </a:t>
            </a:r>
            <a:r>
              <a:rPr lang="en-US" b="1" dirty="0"/>
              <a:t>before filing suit</a:t>
            </a:r>
            <a:r>
              <a:rPr lang="en-US" dirty="0"/>
              <a:t>, unless a statute of limitations requires filing a protective action.</a:t>
            </a:r>
          </a:p>
          <a:p>
            <a:pPr lvl="0"/>
            <a:endParaRPr lang="en-US" i="1" dirty="0"/>
          </a:p>
          <a:p>
            <a:pPr lvl="0"/>
            <a:r>
              <a:rPr lang="en-US" dirty="0"/>
              <a:t>Park Owner must continue </a:t>
            </a:r>
            <a:r>
              <a:rPr lang="en-US" b="1" dirty="0"/>
              <a:t>providing services and amenities.</a:t>
            </a:r>
          </a:p>
          <a:p>
            <a:pPr lvl="0"/>
            <a:br>
              <a:rPr lang="en-US" dirty="0"/>
            </a:br>
            <a:r>
              <a:rPr lang="en-US" dirty="0"/>
              <a:t>Homeowners must continue </a:t>
            </a:r>
            <a:r>
              <a:rPr lang="en-US" b="1" dirty="0"/>
              <a:t>paying rent.</a:t>
            </a:r>
            <a:endParaRPr lang="en-US" dirty="0"/>
          </a:p>
          <a:p>
            <a:endParaRPr lang="en-US" dirty="0"/>
          </a:p>
        </p:txBody>
      </p:sp>
      <p:sp>
        <p:nvSpPr>
          <p:cNvPr id="5" name="Title 1">
            <a:extLst>
              <a:ext uri="{FF2B5EF4-FFF2-40B4-BE49-F238E27FC236}">
                <a16:creationId xmlns:a16="http://schemas.microsoft.com/office/drawing/2014/main" id="{77267635-5180-A350-0CE5-579DF75ADF9E}"/>
              </a:ext>
            </a:extLst>
          </p:cNvPr>
          <p:cNvSpPr>
            <a:spLocks noGrp="1"/>
          </p:cNvSpPr>
          <p:nvPr>
            <p:ph type="title"/>
          </p:nvPr>
        </p:nvSpPr>
        <p:spPr>
          <a:xfrm>
            <a:off x="1006936" y="845895"/>
            <a:ext cx="9658486" cy="1197864"/>
          </a:xfrm>
        </p:spPr>
        <p:txBody>
          <a:bodyPr anchor="t">
            <a:normAutofit/>
          </a:bodyPr>
          <a:lstStyle/>
          <a:p>
            <a:r>
              <a:rPr lang="en-US" dirty="0"/>
              <a:t>Dispute Resolution, cont. </a:t>
            </a:r>
          </a:p>
        </p:txBody>
      </p:sp>
    </p:spTree>
    <p:extLst>
      <p:ext uri="{BB962C8B-B14F-4D97-AF65-F5344CB8AC3E}">
        <p14:creationId xmlns:p14="http://schemas.microsoft.com/office/powerpoint/2010/main" val="175482159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B4796B-2273-C8BA-F8B6-DE2974CD2830}"/>
              </a:ext>
            </a:extLst>
          </p:cNvPr>
          <p:cNvSpPr>
            <a:spLocks noGrp="1"/>
          </p:cNvSpPr>
          <p:nvPr>
            <p:ph type="title"/>
          </p:nvPr>
        </p:nvSpPr>
        <p:spPr>
          <a:xfrm>
            <a:off x="822511" y="950976"/>
            <a:ext cx="4617720" cy="1197864"/>
          </a:xfrm>
        </p:spPr>
        <p:txBody>
          <a:bodyPr anchor="t">
            <a:normAutofit/>
          </a:bodyPr>
          <a:lstStyle/>
          <a:p>
            <a:r>
              <a:rPr lang="en-US" dirty="0"/>
              <a:t>Enforcement</a:t>
            </a:r>
          </a:p>
        </p:txBody>
      </p:sp>
      <p:pic>
        <p:nvPicPr>
          <p:cNvPr id="5" name="Content Placeholder 4" descr="Professional Engraving hand tools">
            <a:extLst>
              <a:ext uri="{FF2B5EF4-FFF2-40B4-BE49-F238E27FC236}">
                <a16:creationId xmlns:a16="http://schemas.microsoft.com/office/drawing/2014/main" id="{2D64EA48-A76B-4313-B97D-E5CDF4A9BA0D}"/>
              </a:ext>
            </a:extLst>
          </p:cNvPr>
          <p:cNvPicPr>
            <a:picLocks noGrp="1" noChangeAspect="1"/>
          </p:cNvPicPr>
          <p:nvPr>
            <p:ph type="pic" sz="quarter" idx="18"/>
          </p:nvPr>
        </p:nvPicPr>
        <p:blipFill>
          <a:blip r:embed="rId3"/>
          <a:srcRect l="16675" r="16675"/>
          <a:stretch>
            <a:fillRect/>
          </a:stretch>
        </p:blipFill>
        <p:spPr>
          <a:prstGeom prst="rect">
            <a:avLst/>
          </a:prstGeom>
          <a:noFill/>
        </p:spPr>
      </p:pic>
      <p:sp>
        <p:nvSpPr>
          <p:cNvPr id="4" name="Content Placeholder 3">
            <a:extLst>
              <a:ext uri="{FF2B5EF4-FFF2-40B4-BE49-F238E27FC236}">
                <a16:creationId xmlns:a16="http://schemas.microsoft.com/office/drawing/2014/main" id="{5690621B-1C94-0E00-66FE-EDE5E9ED38CE}"/>
              </a:ext>
            </a:extLst>
          </p:cNvPr>
          <p:cNvSpPr>
            <a:spLocks noGrp="1"/>
          </p:cNvSpPr>
          <p:nvPr>
            <p:ph sz="quarter" idx="14"/>
            <p:extLst>
              <p:ext uri="{E7BDC344-281C-4309-B0C6-D0EE65EED2A8}">
                <p202:designPr xmlns:p202="http://schemas.microsoft.com/office/powerpoint/2020/02/main">
                  <p202:designTagLst>
                    <p202:designTag name="ARCH:1:CLS" val="InformationBlock"/>
                    <p202:designTag name="ARCH:1:VSVAR" val="TitledTextBox"/>
                  </p202:designTagLst>
                </p202:designPr>
              </p:ext>
            </p:extLst>
          </p:nvPr>
        </p:nvSpPr>
        <p:spPr>
          <a:xfrm>
            <a:off x="4945627" y="285135"/>
            <a:ext cx="6484374" cy="6032537"/>
          </a:xfrm>
        </p:spPr>
        <p:txBody>
          <a:bodyPr>
            <a:normAutofit/>
          </a:bodyPr>
          <a:lstStyle/>
          <a:p>
            <a:r>
              <a:rPr lang="en-US" b="1" dirty="0"/>
              <a:t>Remedies</a:t>
            </a:r>
            <a:endParaRPr lang="en-US" dirty="0"/>
          </a:p>
          <a:p>
            <a:r>
              <a:rPr lang="en-US" b="1" dirty="0"/>
              <a:t>A. City Enforcement</a:t>
            </a:r>
            <a:endParaRPr lang="en-US" dirty="0"/>
          </a:p>
          <a:p>
            <a:pPr lvl="0"/>
            <a:r>
              <a:rPr lang="en-US" dirty="0"/>
              <a:t>If the Park Owner violates the MOU, the City may take legal action </a:t>
            </a:r>
            <a:r>
              <a:rPr lang="en-US" b="1" dirty="0"/>
              <a:t>on behalf of affected Residents</a:t>
            </a:r>
            <a:r>
              <a:rPr lang="en-US" dirty="0"/>
              <a:t> to enforce MOU terms.</a:t>
            </a:r>
          </a:p>
          <a:p>
            <a:r>
              <a:rPr lang="en-US" b="1" dirty="0"/>
              <a:t>B. Homeowner Enforcement</a:t>
            </a:r>
            <a:endParaRPr lang="en-US" dirty="0"/>
          </a:p>
          <a:p>
            <a:pPr lvl="0"/>
            <a:r>
              <a:rPr lang="en-US" dirty="0"/>
              <a:t>Homeowners and the Homeowner Oversight Board are </a:t>
            </a:r>
            <a:r>
              <a:rPr lang="en-US" b="1" dirty="0"/>
              <a:t>third‑party beneficiaries</a:t>
            </a:r>
            <a:r>
              <a:rPr lang="en-US" dirty="0"/>
              <a:t> of the MOU.</a:t>
            </a:r>
          </a:p>
          <a:p>
            <a:pPr lvl="0"/>
            <a:r>
              <a:rPr lang="en-US" dirty="0"/>
              <a:t>They may file a </a:t>
            </a:r>
            <a:r>
              <a:rPr lang="en-US" b="1" dirty="0"/>
              <a:t>civil action</a:t>
            </a:r>
            <a:r>
              <a:rPr lang="en-US" dirty="0"/>
              <a:t> to enforce the MOU or seek damages for violations.</a:t>
            </a:r>
          </a:p>
          <a:p>
            <a:r>
              <a:rPr lang="en-US" b="1" dirty="0"/>
              <a:t>C. Park Owner Rights</a:t>
            </a:r>
            <a:endParaRPr lang="en-US" dirty="0"/>
          </a:p>
          <a:p>
            <a:pPr lvl="0"/>
            <a:r>
              <a:rPr lang="en-US" dirty="0"/>
              <a:t>The MOU does not prevent the Park Owner from enforcing </a:t>
            </a:r>
            <a:r>
              <a:rPr lang="en-US" b="1" dirty="0"/>
              <a:t>park rules and regulations</a:t>
            </a:r>
            <a:r>
              <a:rPr lang="en-US" dirty="0"/>
              <a:t>, as long as those rules do </a:t>
            </a:r>
            <a:r>
              <a:rPr lang="en-US" b="1" dirty="0"/>
              <a:t>not conflict</a:t>
            </a:r>
            <a:r>
              <a:rPr lang="en-US" dirty="0"/>
              <a:t> with the MOU.</a:t>
            </a:r>
          </a:p>
        </p:txBody>
      </p:sp>
    </p:spTree>
    <p:extLst>
      <p:ext uri="{BB962C8B-B14F-4D97-AF65-F5344CB8AC3E}">
        <p14:creationId xmlns:p14="http://schemas.microsoft.com/office/powerpoint/2010/main" val="4061345943"/>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250"/>
                                  </p:stCondLst>
                                  <p:iterate>
                                    <p:tmPct val="10000"/>
                                  </p:iterate>
                                  <p:childTnLst>
                                    <p:set>
                                      <p:cBhvr>
                                        <p:cTn id="6" dur="1" fill="hold">
                                          <p:stCondLst>
                                            <p:cond delay="0"/>
                                          </p:stCondLst>
                                        </p:cTn>
                                        <p:tgtEl>
                                          <p:spTgt spid="4"/>
                                        </p:tgtEl>
                                        <p:attrNameLst>
                                          <p:attrName>style.visibility</p:attrName>
                                        </p:attrNameLst>
                                      </p:cBhvr>
                                      <p:to>
                                        <p:strVal val="visible"/>
                                      </p:to>
                                    </p:set>
                                    <p:animEffect transition="in" filter="fade">
                                      <p:cBhvr>
                                        <p:cTn id="7" dur="250"/>
                                        <p:tgtEl>
                                          <p:spTgt spid="4"/>
                                        </p:tgtEl>
                                      </p:cBhvr>
                                    </p:animEffect>
                                    <p:anim calcmode="lin" valueType="num">
                                      <p:cBhvr>
                                        <p:cTn id="8" dur="250" fill="hold"/>
                                        <p:tgtEl>
                                          <p:spTgt spid="4"/>
                                        </p:tgtEl>
                                        <p:attrNameLst>
                                          <p:attrName>ppt_x</p:attrName>
                                        </p:attrNameLst>
                                      </p:cBhvr>
                                      <p:tavLst>
                                        <p:tav tm="0">
                                          <p:val>
                                            <p:strVal val="#ppt_x"/>
                                          </p:val>
                                        </p:tav>
                                        <p:tav tm="100000">
                                          <p:val>
                                            <p:strVal val="#ppt_x"/>
                                          </p:val>
                                        </p:tav>
                                      </p:tavLst>
                                    </p:anim>
                                    <p:anim calcmode="lin" valueType="num">
                                      <p:cBhvr>
                                        <p:cTn id="9" dur="25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377B9D-C618-5365-72CA-5ADFAFCD16CF}"/>
              </a:ext>
            </a:extLst>
          </p:cNvPr>
          <p:cNvSpPr>
            <a:spLocks noGrp="1"/>
          </p:cNvSpPr>
          <p:nvPr>
            <p:ph type="title"/>
          </p:nvPr>
        </p:nvSpPr>
        <p:spPr/>
        <p:txBody>
          <a:bodyPr/>
          <a:lstStyle/>
          <a:p>
            <a:r>
              <a:rPr lang="en-US" dirty="0" err="1"/>
              <a:t>Mh</a:t>
            </a:r>
            <a:r>
              <a:rPr lang="en-US" dirty="0"/>
              <a:t> mou website</a:t>
            </a:r>
          </a:p>
        </p:txBody>
      </p:sp>
      <p:sp>
        <p:nvSpPr>
          <p:cNvPr id="4" name="Content Placeholder 3">
            <a:extLst>
              <a:ext uri="{FF2B5EF4-FFF2-40B4-BE49-F238E27FC236}">
                <a16:creationId xmlns:a16="http://schemas.microsoft.com/office/drawing/2014/main" id="{443CA484-6572-9853-D309-01E267333A7E}"/>
              </a:ext>
            </a:extLst>
          </p:cNvPr>
          <p:cNvSpPr>
            <a:spLocks noGrp="1"/>
          </p:cNvSpPr>
          <p:nvPr>
            <p:ph sz="quarter" idx="14"/>
          </p:nvPr>
        </p:nvSpPr>
        <p:spPr>
          <a:xfrm>
            <a:off x="1319348" y="2688771"/>
            <a:ext cx="10034451" cy="4028585"/>
          </a:xfrm>
        </p:spPr>
        <p:txBody>
          <a:bodyPr>
            <a:normAutofit fontScale="92500" lnSpcReduction="20000"/>
          </a:bodyPr>
          <a:lstStyle/>
          <a:p>
            <a:r>
              <a:rPr lang="en-US" sz="2800" dirty="0"/>
              <a:t>View the City webpage for copy of the MOU and future information on meetings, updates, etc.</a:t>
            </a:r>
          </a:p>
          <a:p>
            <a:pPr marL="0" indent="0">
              <a:buNone/>
            </a:pPr>
            <a:endParaRPr lang="en-US" sz="2800" dirty="0"/>
          </a:p>
          <a:p>
            <a:r>
              <a:rPr lang="en-US" sz="2800" dirty="0">
                <a:hlinkClick r:id="rId2"/>
              </a:rPr>
              <a:t>https://www.paramountcity.gov/government/departments/administrative-services/mobile-homes/</a:t>
            </a:r>
            <a:r>
              <a:rPr lang="en-US" sz="2800" dirty="0"/>
              <a:t> </a:t>
            </a:r>
          </a:p>
          <a:p>
            <a:endParaRPr lang="en-US" sz="2800" dirty="0"/>
          </a:p>
          <a:p>
            <a:r>
              <a:rPr lang="en-US" sz="2800" dirty="0">
                <a:hlinkClick r:id="rId3"/>
              </a:rPr>
              <a:t>www.paramountcity.gov</a:t>
            </a:r>
            <a:r>
              <a:rPr lang="en-US" sz="2800" dirty="0"/>
              <a:t>   Type in Mobile Homes under search box. </a:t>
            </a:r>
          </a:p>
          <a:p>
            <a:endParaRPr lang="en-US" sz="2800" dirty="0"/>
          </a:p>
          <a:p>
            <a:r>
              <a:rPr lang="en-US" sz="2800" dirty="0"/>
              <a:t>If you need copy of the MOU mailed to you, please call 562-220-2022 or email </a:t>
            </a:r>
            <a:r>
              <a:rPr lang="en-US" sz="2800" dirty="0">
                <a:hlinkClick r:id="rId4"/>
              </a:rPr>
              <a:t>gchavez@paramountcity.gov</a:t>
            </a:r>
            <a:endParaRPr lang="en-US" sz="2800" dirty="0"/>
          </a:p>
          <a:p>
            <a:endParaRPr lang="en-US" dirty="0"/>
          </a:p>
          <a:p>
            <a:endParaRPr lang="en-US" dirty="0"/>
          </a:p>
          <a:p>
            <a:endParaRPr lang="en-US" dirty="0"/>
          </a:p>
          <a:p>
            <a:endParaRPr lang="en-US" dirty="0"/>
          </a:p>
        </p:txBody>
      </p:sp>
    </p:spTree>
    <p:extLst>
      <p:ext uri="{BB962C8B-B14F-4D97-AF65-F5344CB8AC3E}">
        <p14:creationId xmlns:p14="http://schemas.microsoft.com/office/powerpoint/2010/main" val="215985654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9F6BDD-0A1D-8C13-B0D6-ED42EBF01F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54529-8759-D4DB-834A-98DAC8F9E253}"/>
              </a:ext>
            </a:extLst>
          </p:cNvPr>
          <p:cNvSpPr>
            <a:spLocks noGrp="1"/>
          </p:cNvSpPr>
          <p:nvPr>
            <p:ph type="title"/>
          </p:nvPr>
        </p:nvSpPr>
        <p:spPr>
          <a:xfrm>
            <a:off x="1031623" y="615196"/>
            <a:ext cx="9720072" cy="1499616"/>
          </a:xfrm>
        </p:spPr>
        <p:txBody>
          <a:bodyPr/>
          <a:lstStyle/>
          <a:p>
            <a:r>
              <a:rPr lang="en-US" dirty="0"/>
              <a:t>question &amp; answer period</a:t>
            </a:r>
          </a:p>
        </p:txBody>
      </p:sp>
    </p:spTree>
    <p:extLst>
      <p:ext uri="{BB962C8B-B14F-4D97-AF65-F5344CB8AC3E}">
        <p14:creationId xmlns:p14="http://schemas.microsoft.com/office/powerpoint/2010/main" val="409003559"/>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Office 2007 - 20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Integral">
      <a:majorFont>
        <a:latin typeface="Tw Cen MT Condensed" panose="020B0606020104020203"/>
        <a:ea typeface=""/>
        <a:cs typeface=""/>
        <a:font script="Uigh" typeface="Microsoft Uighur"/>
        <a:font script="Beng" typeface="Vrinda"/>
        <a:font script="Thai" typeface="FreesiaUPC"/>
        <a:font script="Mlym" typeface="Kartika"/>
        <a:font script="Yiii" typeface="Microsoft Yi Baiti"/>
        <a:font script="Cher" typeface="Plantagenet Cherokee"/>
        <a:font script="Orya" typeface="Kalinga"/>
        <a:font script="Geor" typeface="Sylfaen"/>
        <a:font script="Gujr" typeface="Shruti"/>
        <a:font script="Viet" typeface="Tahoma"/>
        <a:font script="Arab" typeface="Arial"/>
        <a:font script="Hebr" typeface="Levenim MT"/>
        <a:font script="Telu" typeface="Gautami"/>
        <a:font script="Ethi" typeface="Nyala"/>
        <a:font script="Jpan" typeface="メイリオ"/>
        <a:font script="Grek" typeface="Calibri"/>
        <a:font script="Sinh" typeface="Iskoola Pota"/>
        <a:font script="Taml" typeface="Latha"/>
        <a:font script="Deva" typeface="Mangal"/>
        <a:font script="Knda" typeface="Tunga"/>
        <a:font script="Tibt" typeface="Microsoft Himalaya"/>
        <a:font script="Khmr" typeface="DaunPenh"/>
        <a:font script="Hant" typeface="微軟正黑體"/>
        <a:font script="Cyrl" typeface="Calibri"/>
        <a:font script="Laoo" typeface="DokChampa"/>
        <a:font script="Mong" typeface="Mongolian Baiti"/>
        <a:font script="Hans" typeface="华文仿宋"/>
        <a:font script="Guru" typeface="Raavi"/>
        <a:font script="Thaa" typeface="MV Boli"/>
        <a:font script="Cans" typeface="Euphemia"/>
        <a:font script="Hang" typeface="HY얕은샘물M"/>
        <a:font script="Syrc" typeface="Estrangelo Edessa"/>
      </a:majorFont>
      <a:minorFont>
        <a:latin typeface="Tw Cen MT" panose="020B0602020104020603"/>
        <a:ea typeface=""/>
        <a:cs typeface=""/>
        <a:font script="Uigh" typeface="Microsoft Uighur"/>
        <a:font script="Beng" typeface="Vrinda"/>
        <a:font script="Thai" typeface="FreesiaUPC"/>
        <a:font script="Mlym" typeface="Kartika"/>
        <a:font script="Yiii" typeface="Microsoft Yi Baiti"/>
        <a:font script="Cher" typeface="Plantagenet Cherokee"/>
        <a:font script="Orya" typeface="Kalinga"/>
        <a:font script="Geor" typeface="Sylfaen"/>
        <a:font script="Gujr" typeface="Shruti"/>
        <a:font script="Viet" typeface="Tahoma"/>
        <a:font script="Arab" typeface="Arial"/>
        <a:font script="Hebr" typeface="Levenim MT"/>
        <a:font script="Telu" typeface="Gautami"/>
        <a:font script="Ethi" typeface="Nyala"/>
        <a:font script="Jpan" typeface="メイリオ"/>
        <a:font script="Grek" typeface="Calibri"/>
        <a:font script="Sinh" typeface="Iskoola Pota"/>
        <a:font script="Taml" typeface="Latha"/>
        <a:font script="Deva" typeface="Mangal"/>
        <a:font script="Knda" typeface="Tunga"/>
        <a:font script="Tibt" typeface="Microsoft Himalaya"/>
        <a:font script="Khmr" typeface="DaunPenh"/>
        <a:font script="Hant" typeface="微軟正黑體"/>
        <a:font script="Cyrl" typeface="Calibri"/>
        <a:font script="Laoo" typeface="DokChampa"/>
        <a:font script="Mong" typeface="Mongolian Baiti"/>
        <a:font script="Hans" typeface="华文仿宋"/>
        <a:font script="Guru" typeface="Raavi"/>
        <a:font script="Thaa" typeface="MV Boli"/>
        <a:font script="Cans" typeface="Euphemia"/>
        <a:font script="Hang" typeface="HY얕은샘물M"/>
        <a:font script="Syrc" typeface="Estrangelo Edessa"/>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tileRect/>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tileRect/>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srcRect/>
          <a:tile tx="0" ty="0" sx="40000" sy="4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Uigh" typeface="Microsoft Uighur"/>
        <a:font script="Beng" typeface="Vrinda"/>
        <a:font script="Thai" typeface="Angsan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Times New Roman"/>
        <a:font script="Tale" typeface="Microsoft Tai Le"/>
        <a:font script="Arab" typeface="Times New Roman"/>
        <a:font script="Hebr" typeface="Times New Roman"/>
        <a:font script="Bopo" typeface="Microsoft JhengHei"/>
        <a:font script="Telu" typeface="Gautami"/>
        <a:font script="Ethi" typeface="Nyala"/>
        <a:font script="Lisu" typeface="Segoe UI"/>
        <a:font script="Jpan" typeface="游ゴシック Light"/>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MoolBoran"/>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Light"/>
        <a:font script="Phag" typeface="Phagspa"/>
        <a:font script="Guru" typeface="Raavi"/>
        <a:font script="Osma" typeface="Ebrima"/>
        <a:font script="Thaa" typeface="MV Boli"/>
        <a:font script="Cans" typeface="Euphemia"/>
        <a:font script="Hang" typeface="맑은 고딕"/>
        <a:font script="Syrc" typeface="Estrangelo Edessa"/>
      </a:majorFont>
      <a:minorFont>
        <a:latin typeface="Aptos" panose="02110004020202020204"/>
        <a:ea typeface=""/>
        <a:cs typeface=""/>
        <a:font script="Uigh" typeface="Microsoft Uighur"/>
        <a:font script="Beng" typeface="Vrinda"/>
        <a:font script="Thai" typeface="Cordia New"/>
        <a:font script="Syre" typeface="Estrangelo Edessa"/>
        <a:font script="Syrj" typeface="Estrangelo Edessa"/>
        <a:font script="Mlym" typeface="Kartika"/>
        <a:font script="Nkoo" typeface="Ebrima"/>
        <a:font script="Yiii" typeface="Microsoft Yi Baiti"/>
        <a:font script="Cher" typeface="Plantagenet Cherokee"/>
        <a:font script="Orya" typeface="Kalinga"/>
        <a:font script="Geor" typeface="Sylfaen"/>
        <a:font script="Gujr" typeface="Shruti"/>
        <a:font script="Viet" typeface="Arial"/>
        <a:font script="Tale" typeface="Microsoft Tai Le"/>
        <a:font script="Arab" typeface="Arial"/>
        <a:font script="Hebr" typeface="Arial"/>
        <a:font script="Bopo" typeface="Microsoft JhengHei"/>
        <a:font script="Telu" typeface="Gautami"/>
        <a:font script="Ethi" typeface="Nyala"/>
        <a:font script="Lisu" typeface="Segoe UI"/>
        <a:font script="Jpan" typeface="游ゴシック"/>
        <a:font script="Sora" typeface="Nirmala UI"/>
        <a:font script="Talu" typeface="Microsoft New Tai Lue"/>
        <a:font script="Armn" typeface="Arial"/>
        <a:font script="Sinh" typeface="Iskoola Pota"/>
        <a:font script="Taml" typeface="Latha"/>
        <a:font script="Tfng" typeface="Ebrima"/>
        <a:font script="Syrn" typeface="Estrangelo Edessa"/>
        <a:font script="Deva" typeface="Mangal"/>
        <a:font script="Knda" typeface="Tunga"/>
        <a:font script="Tibt" typeface="Microsoft Himalaya"/>
        <a:font script="Khmr" typeface="DaunPenh"/>
        <a:font script="Mymr" typeface="Myanmar Text"/>
        <a:font script="Olck" typeface="Nirmala UI"/>
        <a:font script="Bugi" typeface="Leelawadee UI"/>
        <a:font script="Java" typeface="Javanese Text"/>
        <a:font script="Hant" typeface="新細明體"/>
        <a:font script="Laoo" typeface="DokChampa"/>
        <a:font script="Mong" typeface="Mongolian Baiti"/>
        <a:font script="Hans" typeface="等线"/>
        <a:font script="Phag" typeface="Phagspa"/>
        <a:font script="Guru" typeface="Raavi"/>
        <a:font script="Osma" typeface="Ebrima"/>
        <a:font script="Thaa" typeface="MV Boli"/>
        <a:font script="Cans" typeface="Euphemia"/>
        <a:font script="Hang" typeface="맑은 고딕"/>
        <a:font script="Syrc" typeface="Estrangelo Edess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F440DF2A2104E143B035848FA72FD44E" ma:contentTypeVersion="16" ma:contentTypeDescription="Create a new document." ma:contentTypeScope="" ma:versionID="13841e9214d02147cbc401a110527f81">
  <xsd:schema xmlns:xsd="http://www.w3.org/2001/XMLSchema" xmlns:xs="http://www.w3.org/2001/XMLSchema" xmlns:p="http://schemas.microsoft.com/office/2006/metadata/properties" xmlns:ns2="e8e5b69d-10b4-488f-9530-aa100e1427a0" xmlns:ns3="c2622bb0-6ea0-494c-a16c-e0c5d5e334aa" targetNamespace="http://schemas.microsoft.com/office/2006/metadata/properties" ma:root="true" ma:fieldsID="78409f66f4623540bbf07a699d466b02" ns2:_="" ns3:_="">
    <xsd:import namespace="e8e5b69d-10b4-488f-9530-aa100e1427a0"/>
    <xsd:import namespace="c2622bb0-6ea0-494c-a16c-e0c5d5e334aa"/>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ObjectDetectorVersions" minOccurs="0"/>
                <xsd:element ref="ns2:MediaLengthInSecond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Location" minOccurs="0"/>
                <xsd:element ref="ns3:SharedWithUsers" minOccurs="0"/>
                <xsd:element ref="ns3:SharedWithDetail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e8e5b69d-10b4-488f-9530-aa100e1427a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dexed="true" ma:internalName="MediaServiceDateTaken" ma:readOnly="true">
      <xsd:simpleType>
        <xsd:restriction base="dms:Text"/>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LengthInSeconds" ma:index="12" nillable="true" ma:displayName="MediaLengthInSeconds" ma:hidden="true" ma:internalName="MediaLengthInSeconds" ma:readOnly="true">
      <xsd:simpleType>
        <xsd:restriction base="dms:Unknown"/>
      </xsd:simpleType>
    </xsd:element>
    <xsd:element name="lcf76f155ced4ddcb4097134ff3c332f" ma:index="14" nillable="true" ma:taxonomy="true" ma:internalName="lcf76f155ced4ddcb4097134ff3c332f" ma:taxonomyFieldName="MediaServiceImageTags" ma:displayName="Image Tags" ma:readOnly="false" ma:fieldId="{5cf76f15-5ced-4ddc-b409-7134ff3c332f}" ma:taxonomyMulti="true" ma:sspId="782f8bfd-470f-4da3-937b-48733b728920" ma:termSetId="09814cd3-568e-fe90-9814-8d621ff8fb84" ma:anchorId="fba54fb3-c3e1-fe81-a776-ca4b69148c4d" ma:open="true" ma:isKeyword="false">
      <xsd:complexType>
        <xsd:sequence>
          <xsd:element ref="pc:Terms" minOccurs="0" maxOccurs="1"/>
        </xsd:sequence>
      </xsd:complex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19" nillable="true" ma:displayName="Location" ma:descrip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c2622bb0-6ea0-494c-a16c-e0c5d5e334aa" elementFormDefault="qualified">
    <xsd:import namespace="http://schemas.microsoft.com/office/2006/documentManagement/types"/>
    <xsd:import namespace="http://schemas.microsoft.com/office/infopath/2007/PartnerControls"/>
    <xsd:element name="TaxCatchAll" ma:index="15" nillable="true" ma:displayName="Taxonomy Catch All Column" ma:hidden="true" ma:list="{1467243b-11a2-4228-97dd-8c403a0b9e88}" ma:internalName="TaxCatchAll" ma:showField="CatchAllData" ma:web="c2622bb0-6ea0-494c-a16c-e0c5d5e334aa">
      <xsd:complexType>
        <xsd:complexContent>
          <xsd:extension base="dms:MultiChoiceLookup">
            <xsd:sequence>
              <xsd:element name="Value" type="dms:Lookup" maxOccurs="unbounded" minOccurs="0" nillable="true"/>
            </xsd:sequence>
          </xsd:extension>
        </xsd:complexContent>
      </xsd:complexType>
    </xsd:element>
    <xsd:element name="SharedWithUsers" ma:index="20"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1"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2622bb0-6ea0-494c-a16c-e0c5d5e334aa" xsi:nil="true"/>
    <lcf76f155ced4ddcb4097134ff3c332f xmlns="e8e5b69d-10b4-488f-9530-aa100e1427a0">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F2B83FA-4318-40A8-A1F7-3CB9C78D188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e8e5b69d-10b4-488f-9530-aa100e1427a0"/>
    <ds:schemaRef ds:uri="c2622bb0-6ea0-494c-a16c-e0c5d5e334a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8230244F-B41E-4EF0-A264-C4482E5B0716}">
  <ds:schemaRefs>
    <ds:schemaRef ds:uri="http://schemas.microsoft.com/office/infopath/2007/PartnerControls"/>
    <ds:schemaRef ds:uri="http://schemas.microsoft.com/office/2006/documentManagement/types"/>
    <ds:schemaRef ds:uri="http://purl.org/dc/elements/1.1/"/>
    <ds:schemaRef ds:uri="http://www.w3.org/XML/1998/namespace"/>
    <ds:schemaRef ds:uri="http://purl.org/dc/dcmitype/"/>
    <ds:schemaRef ds:uri="http://schemas.openxmlformats.org/package/2006/metadata/core-properties"/>
    <ds:schemaRef ds:uri="c2622bb0-6ea0-494c-a16c-e0c5d5e334aa"/>
    <ds:schemaRef ds:uri="e8e5b69d-10b4-488f-9530-aa100e1427a0"/>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0898A4A3-E691-488B-80DD-C39460F0CA79}">
  <ds:schemaRefs>
    <ds:schemaRef ds:uri="http://schemas.microsoft.com/sharepoint/v3/contenttype/forms"/>
  </ds:schemaRefs>
</ds:datastoreItem>
</file>

<file path=docMetadata/LabelInfo.xml><?xml version="1.0" encoding="utf-8"?>
<clbl:labelList xmlns:clbl="http://schemas.microsoft.com/office/2020/mipLabelMetadata">
  <clbl:label id="{1a19d03a-48bc-4359-8038-5b5f6d5847c3}" enabled="1" method="Standard" siteId="{72f988bf-86f1-41af-91ab-2d7cd011db47}" removed="0"/>
</clbl:labelList>
</file>

<file path=docProps/app.xml><?xml version="1.0" encoding="utf-8"?>
<Properties xmlns="http://schemas.openxmlformats.org/officeDocument/2006/extended-properties" xmlns:vt="http://schemas.openxmlformats.org/officeDocument/2006/docPropsVTypes">
  <Template/>
  <TotalTime>710</TotalTime>
  <Words>5123</Words>
  <Application>Microsoft Office PowerPoint</Application>
  <PresentationFormat>Widescreen</PresentationFormat>
  <Paragraphs>291</Paragraphs>
  <Slides>39</Slides>
  <Notes>11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39</vt:i4>
      </vt:variant>
    </vt:vector>
  </HeadingPairs>
  <TitlesOfParts>
    <vt:vector size="45" baseType="lpstr">
      <vt:lpstr>Aptos</vt:lpstr>
      <vt:lpstr>Arial</vt:lpstr>
      <vt:lpstr>Tw Cen MT</vt:lpstr>
      <vt:lpstr>Tw Cen MT Condensed</vt:lpstr>
      <vt:lpstr>Wingdings 3</vt:lpstr>
      <vt:lpstr>Integral</vt:lpstr>
      <vt:lpstr>Summary of the Mobile Home Park MOU for Residents</vt:lpstr>
      <vt:lpstr>Mayor Olmos – welcome remarks and  how we got here</vt:lpstr>
      <vt:lpstr>AGENDA</vt:lpstr>
      <vt:lpstr>Purposes of the MOU</vt:lpstr>
      <vt:lpstr>Mh parks that have signed mou or in progress</vt:lpstr>
      <vt:lpstr>Rent increase amount</vt:lpstr>
      <vt:lpstr>Rent Increases</vt:lpstr>
      <vt:lpstr>Vacancy control</vt:lpstr>
      <vt:lpstr>Vacancy control – What is it?</vt:lpstr>
      <vt:lpstr>Vacancy control – When Rent adjustments are allowed</vt:lpstr>
      <vt:lpstr>Vacancy control -- When rent Adjustments Are Not Allowed</vt:lpstr>
      <vt:lpstr>Capital Projects: rent Pass‑Throughs </vt:lpstr>
      <vt:lpstr>Capital Projects</vt:lpstr>
      <vt:lpstr>Examples – Capital replacement vs repairs  -- It’s in the Mou --</vt:lpstr>
      <vt:lpstr>Capital improvement/replacement Pass‑Through Adjustment </vt:lpstr>
      <vt:lpstr>Capital improvements – requires ballot election</vt:lpstr>
      <vt:lpstr>Capital Improvements pass-through – BALLOT procedures</vt:lpstr>
      <vt:lpstr>Capital Improvements pass-through –  BALLOT procedures (continued) </vt:lpstr>
      <vt:lpstr>Capital replacements – no ballot election</vt:lpstr>
      <vt:lpstr>Capital Replacement -- no ballot election</vt:lpstr>
      <vt:lpstr>Emergency Capital Replacement – no ballot election </vt:lpstr>
      <vt:lpstr>Major Water / sewer capital project – no ballot election</vt:lpstr>
      <vt:lpstr>Capital Project pass through adjustment --  Protest procedures</vt:lpstr>
      <vt:lpstr>Capital Project pass through adjustment –  Protest procedures (continued)</vt:lpstr>
      <vt:lpstr>Capital Project pass through rent adjustment –  arbitration procedures</vt:lpstr>
      <vt:lpstr>Property Tax: rent Pass‑Throughs </vt:lpstr>
      <vt:lpstr>Property Tax pass through upon park re-sale</vt:lpstr>
      <vt:lpstr>Transparency in billing</vt:lpstr>
      <vt:lpstr>Transparency in Billing</vt:lpstr>
      <vt:lpstr>Safety net program</vt:lpstr>
      <vt:lpstr>Safety Net Program for Low-Income Residents</vt:lpstr>
      <vt:lpstr>Record Keeping, Communication, Dispute Resolution, and Enforcement</vt:lpstr>
      <vt:lpstr>Registration and Recordkeeping Requirements</vt:lpstr>
      <vt:lpstr>Communication Framework</vt:lpstr>
      <vt:lpstr>Dispute Resolution</vt:lpstr>
      <vt:lpstr>Dispute Resolution, cont. </vt:lpstr>
      <vt:lpstr>Enforcement</vt:lpstr>
      <vt:lpstr>Mh mou website</vt:lpstr>
      <vt:lpstr>question &amp; answer period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Grissel Chavez</dc:creator>
  <cp:lastModifiedBy>Grissel Chavez</cp:lastModifiedBy>
  <cp:revision>10</cp:revision>
  <cp:lastPrinted>2026-08-18T22:49:02Z</cp:lastPrinted>
  <dcterms:created xsi:type="dcterms:W3CDTF">1900-01-01T00:00:00Z</dcterms:created>
  <dcterms:modified xsi:type="dcterms:W3CDTF">2026-08-18T22:49:26Z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efa4170-0d19-0005-0004-bc88714345d2_Enabled">
    <vt:lpwstr>true</vt:lpwstr>
  </property>
  <property fmtid="{D5CDD505-2E9C-101B-9397-08002B2CF9AE}" pid="3" name="MSIP_Label_defa4170-0d19-0005-0004-bc88714345d2_SetDate">
    <vt:lpwstr>2026-08-14T20:54:30Z</vt:lpwstr>
  </property>
  <property fmtid="{D5CDD505-2E9C-101B-9397-08002B2CF9AE}" pid="4" name="MSIP_Label_defa4170-0d19-0005-0004-bc88714345d2_Method">
    <vt:lpwstr>Standard</vt:lpwstr>
  </property>
  <property fmtid="{D5CDD505-2E9C-101B-9397-08002B2CF9AE}" pid="5" name="MSIP_Label_defa4170-0d19-0005-0004-bc88714345d2_Name">
    <vt:lpwstr>defa4170-0d19-0005-0004-bc88714345d2</vt:lpwstr>
  </property>
  <property fmtid="{D5CDD505-2E9C-101B-9397-08002B2CF9AE}" pid="6" name="MSIP_Label_defa4170-0d19-0005-0004-bc88714345d2_SiteId">
    <vt:lpwstr>20fc4ec4-2b96-4986-9cdf-c45e51aa9127</vt:lpwstr>
  </property>
  <property fmtid="{D5CDD505-2E9C-101B-9397-08002B2CF9AE}" pid="7" name="MSIP_Label_defa4170-0d19-0005-0004-bc88714345d2_ActionId">
    <vt:lpwstr>1b952b87-259c-40b3-b6a4-dfe302dedff2</vt:lpwstr>
  </property>
  <property fmtid="{D5CDD505-2E9C-101B-9397-08002B2CF9AE}" pid="8" name="MSIP_Label_defa4170-0d19-0005-0004-bc88714345d2_ContentBits">
    <vt:lpwstr>0</vt:lpwstr>
  </property>
  <property fmtid="{D5CDD505-2E9C-101B-9397-08002B2CF9AE}" pid="9" name="MSIP_Label_defa4170-0d19-0005-0004-bc88714345d2_Tag">
    <vt:lpwstr>10, 3, 0, 1</vt:lpwstr>
  </property>
  <property fmtid="{D5CDD505-2E9C-101B-9397-08002B2CF9AE}" pid="10" name="MediaServiceImageTags">
    <vt:lpwstr/>
  </property>
  <property fmtid="{D5CDD505-2E9C-101B-9397-08002B2CF9AE}" pid="11" name="ContentTypeId">
    <vt:lpwstr>0x010100F440DF2A2104E143B035848FA72FD44E</vt:lpwstr>
  </property>
</Properties>
</file>